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96"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5779911" y="1169931"/>
            <a:ext cx="6419780"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711201" y="533401"/>
            <a:ext cx="8206284"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711200" y="3843868"/>
            <a:ext cx="6605667"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22,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72766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711200" y="533400"/>
            <a:ext cx="107696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1016003" y="3843867"/>
            <a:ext cx="9708443"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62B1B13E-D5AF-485E-81A1-82A140076526}" type="datetime4">
              <a:rPr lang="en-US" smtClean="0"/>
              <a:pPr/>
              <a:t>March 22, 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6866473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711200" y="533400"/>
            <a:ext cx="107696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711200" y="4114800"/>
            <a:ext cx="8511403"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March 22,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32291427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711" y="533400"/>
            <a:ext cx="9146383"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22401" y="3429000"/>
            <a:ext cx="8536623"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711201" y="4301070"/>
            <a:ext cx="8509815"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March 22,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
        <p:nvSpPr>
          <p:cNvPr id="14" name="TextBox 13"/>
          <p:cNvSpPr txBox="1"/>
          <p:nvPr/>
        </p:nvSpPr>
        <p:spPr>
          <a:xfrm>
            <a:off x="304801" y="710624"/>
            <a:ext cx="60975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61601" y="2768601"/>
            <a:ext cx="60975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057999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711201" y="3429000"/>
            <a:ext cx="8509815"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711200" y="5132981"/>
            <a:ext cx="8511403"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March 22,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5916738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712" y="533400"/>
            <a:ext cx="9146381"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711201" y="3886200"/>
            <a:ext cx="8509815"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711200" y="4953000"/>
            <a:ext cx="8509813"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March 22,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
        <p:nvSpPr>
          <p:cNvPr id="14" name="TextBox 13"/>
          <p:cNvSpPr txBox="1"/>
          <p:nvPr/>
        </p:nvSpPr>
        <p:spPr>
          <a:xfrm>
            <a:off x="304801" y="710624"/>
            <a:ext cx="60975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61601" y="2768601"/>
            <a:ext cx="60975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2802394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711200" y="533400"/>
            <a:ext cx="10034211"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711201" y="3928534"/>
            <a:ext cx="8509815"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711200" y="4766736"/>
            <a:ext cx="8509813"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March 22,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78391592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11201" y="533401"/>
            <a:ext cx="8739823"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6C3AA4-67BE-44F7-809A-3582401494AF}" type="datetime4">
              <a:rPr lang="en-US" smtClean="0"/>
              <a:pPr/>
              <a:t>March 22,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930280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55208" y="533400"/>
            <a:ext cx="2725592"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11200" y="533400"/>
            <a:ext cx="7800016"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72EEB-1769-4776-AD69-E7C1260563EB}" type="datetime4">
              <a:rPr lang="en-US" smtClean="0"/>
              <a:pPr/>
              <a:t>March 22,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92266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711201" y="533400"/>
            <a:ext cx="8739823"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22,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65113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1200" y="1981200"/>
            <a:ext cx="8536624"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711201" y="4487334"/>
            <a:ext cx="8536623"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22,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06861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711201" y="533401"/>
            <a:ext cx="5266623"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6216483" y="533400"/>
            <a:ext cx="5264317"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B1B13E-D5AF-485E-81A1-82A140076526}" type="datetime4">
              <a:rPr lang="en-US" smtClean="0"/>
              <a:pPr/>
              <a:t>March 22, 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20098883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1016002" y="533400"/>
            <a:ext cx="4955821"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11199" y="1143001"/>
            <a:ext cx="5260623"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73355" y="566738"/>
            <a:ext cx="5018735"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6483" y="1143000"/>
            <a:ext cx="5275607"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22, 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17133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11201" y="4495800"/>
            <a:ext cx="8739823"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FB012D-77A1-44B0-BB26-329BA1EE55C9}" type="datetime4">
              <a:rPr lang="en-US" smtClean="0"/>
              <a:pPr/>
              <a:t>March 22, 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93558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22, 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881624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24889" y="533400"/>
            <a:ext cx="42672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711199" y="533400"/>
            <a:ext cx="5918340"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24889" y="2209803"/>
            <a:ext cx="42672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22, 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328494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94400" y="1447800"/>
            <a:ext cx="4751011"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1016000" y="914400"/>
            <a:ext cx="4374632"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994704" y="2743200"/>
            <a:ext cx="4752297"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B1B13E-D5AF-485E-81A1-82A140076526}" type="datetime4">
              <a:rPr lang="en-US" smtClean="0"/>
              <a:pPr/>
              <a:t>March 22, 2023</a:t>
            </a:fld>
            <a:endParaRPr lang="en-US" dirty="0"/>
          </a:p>
        </p:txBody>
      </p:sp>
      <p:sp>
        <p:nvSpPr>
          <p:cNvPr id="6" name="Footer Placeholder 5"/>
          <p:cNvSpPr>
            <a:spLocks noGrp="1"/>
          </p:cNvSpPr>
          <p:nvPr>
            <p:ph type="ftr" sz="quarter" idx="11"/>
          </p:nvPr>
        </p:nvSpPr>
        <p:spPr>
          <a:xfrm>
            <a:off x="711200" y="6172201"/>
            <a:ext cx="7748965" cy="365125"/>
          </a:xfrm>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61798130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8894234" y="3894668"/>
            <a:ext cx="3293941"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711201" y="4495800"/>
            <a:ext cx="8739823"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533401"/>
            <a:ext cx="8739823"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6994" y="6172204"/>
            <a:ext cx="1600617"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2B1B13E-D5AF-485E-81A1-82A140076526}" type="datetime4">
              <a:rPr lang="en-US" smtClean="0"/>
              <a:pPr/>
              <a:t>March 22, 2023</a:t>
            </a:fld>
            <a:endParaRPr lang="en-US" dirty="0"/>
          </a:p>
        </p:txBody>
      </p:sp>
      <p:sp>
        <p:nvSpPr>
          <p:cNvPr id="5" name="Footer Placeholder 4"/>
          <p:cNvSpPr>
            <a:spLocks noGrp="1"/>
          </p:cNvSpPr>
          <p:nvPr>
            <p:ph type="ftr" sz="quarter" idx="3"/>
          </p:nvPr>
        </p:nvSpPr>
        <p:spPr>
          <a:xfrm>
            <a:off x="711200" y="6172201"/>
            <a:ext cx="7748965"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5902" y="5578479"/>
            <a:ext cx="1142543"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0706544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Century Gothic" panose="020B0502020202020204"/>
            </a:endParaRPr>
          </a:p>
        </p:txBody>
      </p:sp>
      <p:sp>
        <p:nvSpPr>
          <p:cNvPr id="2" name="Title 1"/>
          <p:cNvSpPr>
            <a:spLocks noGrp="1"/>
          </p:cNvSpPr>
          <p:nvPr>
            <p:ph type="title"/>
          </p:nvPr>
        </p:nvSpPr>
        <p:spPr>
          <a:xfrm>
            <a:off x="1046208" y="685801"/>
            <a:ext cx="4572001" cy="3223469"/>
          </a:xfrm>
        </p:spPr>
        <p:txBody>
          <a:bodyPr>
            <a:normAutofit/>
          </a:bodyPr>
          <a:lstStyle/>
          <a:p>
            <a:r>
              <a:rPr lang="en-US" sz="4500" dirty="0"/>
              <a:t>Faculty Environment &amp; Employment Committee</a:t>
            </a:r>
          </a:p>
        </p:txBody>
      </p:sp>
      <p:sp>
        <p:nvSpPr>
          <p:cNvPr id="17" name="Rectangle 16">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defTabSz="457200"/>
            <a:endParaRPr lang="en-US">
              <a:solidFill>
                <a:prstClr val="white"/>
              </a:solidFill>
              <a:latin typeface="Century Gothic" panose="020B0502020202020204"/>
            </a:endParaRPr>
          </a:p>
        </p:txBody>
      </p:sp>
      <p:sp>
        <p:nvSpPr>
          <p:cNvPr id="3" name="Content Placeholder 2"/>
          <p:cNvSpPr>
            <a:spLocks noGrp="1"/>
          </p:cNvSpPr>
          <p:nvPr>
            <p:ph idx="1"/>
          </p:nvPr>
        </p:nvSpPr>
        <p:spPr>
          <a:xfrm>
            <a:off x="6384022" y="192947"/>
            <a:ext cx="4051883" cy="6367244"/>
          </a:xfrm>
        </p:spPr>
        <p:txBody>
          <a:bodyPr>
            <a:normAutofit/>
          </a:bodyPr>
          <a:lstStyle/>
          <a:p>
            <a:pPr marL="0" indent="0">
              <a:lnSpc>
                <a:spcPct val="90000"/>
              </a:lnSpc>
              <a:buNone/>
            </a:pPr>
            <a:endParaRPr lang="en-US" sz="1700" dirty="0">
              <a:solidFill>
                <a:schemeClr val="tx1"/>
              </a:solidFill>
            </a:endParaRPr>
          </a:p>
          <a:p>
            <a:pPr marL="0" indent="0">
              <a:lnSpc>
                <a:spcPct val="90000"/>
              </a:lnSpc>
              <a:buNone/>
            </a:pPr>
            <a:r>
              <a:rPr lang="en-US" sz="1400" b="1" dirty="0">
                <a:solidFill>
                  <a:schemeClr val="tx1"/>
                </a:solidFill>
              </a:rPr>
              <a:t>Chairs</a:t>
            </a:r>
          </a:p>
          <a:p>
            <a:pPr marL="0" indent="0">
              <a:lnSpc>
                <a:spcPct val="90000"/>
              </a:lnSpc>
              <a:buNone/>
            </a:pPr>
            <a:r>
              <a:rPr lang="en-US" sz="1400" dirty="0">
                <a:solidFill>
                  <a:schemeClr val="tx1"/>
                </a:solidFill>
              </a:rPr>
              <a:t>	Ruth Cislowski, Dworak-Peck</a:t>
            </a:r>
          </a:p>
          <a:p>
            <a:pPr marL="0" indent="0">
              <a:lnSpc>
                <a:spcPct val="90000"/>
              </a:lnSpc>
              <a:buNone/>
            </a:pPr>
            <a:r>
              <a:rPr lang="en-US" sz="1400" dirty="0">
                <a:solidFill>
                  <a:schemeClr val="tx1"/>
                </a:solidFill>
              </a:rPr>
              <a:t>	James Condon, </a:t>
            </a:r>
            <a:r>
              <a:rPr lang="en-US" sz="1400" dirty="0" err="1">
                <a:solidFill>
                  <a:schemeClr val="tx1"/>
                </a:solidFill>
              </a:rPr>
              <a:t>Dornsife</a:t>
            </a:r>
            <a:endParaRPr lang="en-US" sz="1400" dirty="0">
              <a:solidFill>
                <a:schemeClr val="tx1"/>
              </a:solidFill>
            </a:endParaRPr>
          </a:p>
          <a:p>
            <a:pPr marL="0" indent="0">
              <a:lnSpc>
                <a:spcPct val="90000"/>
              </a:lnSpc>
              <a:buNone/>
            </a:pPr>
            <a:endParaRPr lang="en-US" sz="1400" dirty="0">
              <a:solidFill>
                <a:schemeClr val="tx1"/>
              </a:solidFill>
            </a:endParaRPr>
          </a:p>
          <a:p>
            <a:pPr marL="0" indent="0">
              <a:lnSpc>
                <a:spcPct val="90000"/>
              </a:lnSpc>
              <a:buNone/>
            </a:pPr>
            <a:r>
              <a:rPr lang="en-US" sz="1400" b="1" dirty="0">
                <a:solidFill>
                  <a:schemeClr val="tx1"/>
                </a:solidFill>
              </a:rPr>
              <a:t>Members</a:t>
            </a:r>
          </a:p>
          <a:p>
            <a:pPr marL="0" indent="0">
              <a:lnSpc>
                <a:spcPct val="90000"/>
              </a:lnSpc>
              <a:buNone/>
            </a:pPr>
            <a:r>
              <a:rPr lang="en-US" sz="1400" dirty="0">
                <a:solidFill>
                  <a:schemeClr val="tx1"/>
                </a:solidFill>
              </a:rPr>
              <a:t>	Diana Beltran, </a:t>
            </a:r>
            <a:r>
              <a:rPr lang="en-US" sz="1400" dirty="0" err="1">
                <a:solidFill>
                  <a:schemeClr val="tx1"/>
                </a:solidFill>
              </a:rPr>
              <a:t>Bovard</a:t>
            </a:r>
            <a:endParaRPr lang="en-US" sz="1400" dirty="0">
              <a:solidFill>
                <a:schemeClr val="tx1"/>
              </a:solidFill>
            </a:endParaRPr>
          </a:p>
          <a:p>
            <a:pPr marL="0" indent="0">
              <a:lnSpc>
                <a:spcPct val="90000"/>
              </a:lnSpc>
              <a:buNone/>
            </a:pPr>
            <a:r>
              <a:rPr lang="en-US" sz="1400" dirty="0">
                <a:solidFill>
                  <a:schemeClr val="tx1"/>
                </a:solidFill>
              </a:rPr>
              <a:t>	Miriam Burgos, Marshall</a:t>
            </a:r>
          </a:p>
          <a:p>
            <a:pPr marL="0" indent="0">
              <a:lnSpc>
                <a:spcPct val="90000"/>
              </a:lnSpc>
              <a:buNone/>
            </a:pPr>
            <a:r>
              <a:rPr lang="en-US" sz="1400" dirty="0">
                <a:solidFill>
                  <a:schemeClr val="tx1"/>
                </a:solidFill>
              </a:rPr>
              <a:t>	Akilah Lyons-Moore, </a:t>
            </a:r>
            <a:r>
              <a:rPr lang="en-US" sz="1400" dirty="0" err="1">
                <a:solidFill>
                  <a:schemeClr val="tx1"/>
                </a:solidFill>
              </a:rPr>
              <a:t>Rossier</a:t>
            </a:r>
            <a:endParaRPr lang="en-US" sz="1400" dirty="0">
              <a:solidFill>
                <a:schemeClr val="tx1"/>
              </a:solidFill>
            </a:endParaRPr>
          </a:p>
          <a:p>
            <a:pPr marL="0" indent="0">
              <a:lnSpc>
                <a:spcPct val="90000"/>
              </a:lnSpc>
              <a:buNone/>
            </a:pPr>
            <a:r>
              <a:rPr lang="en-US" sz="1400" dirty="0">
                <a:solidFill>
                  <a:schemeClr val="tx1"/>
                </a:solidFill>
              </a:rPr>
              <a:t>	Jennifer Parga, Dworak-Peck</a:t>
            </a:r>
          </a:p>
          <a:p>
            <a:pPr marL="0" indent="0">
              <a:lnSpc>
                <a:spcPct val="90000"/>
              </a:lnSpc>
              <a:buNone/>
            </a:pPr>
            <a:r>
              <a:rPr lang="en-US" sz="1400" dirty="0">
                <a:solidFill>
                  <a:schemeClr val="tx1"/>
                </a:solidFill>
              </a:rPr>
              <a:t>	Rob Parke, Viterbi</a:t>
            </a:r>
          </a:p>
          <a:p>
            <a:pPr marL="0" indent="0">
              <a:lnSpc>
                <a:spcPct val="90000"/>
              </a:lnSpc>
              <a:buNone/>
            </a:pPr>
            <a:r>
              <a:rPr lang="en-US" sz="1400" dirty="0">
                <a:solidFill>
                  <a:schemeClr val="tx1"/>
                </a:solidFill>
              </a:rPr>
              <a:t>	Tyan Parker Dominguez, Dworak-Peck</a:t>
            </a:r>
          </a:p>
          <a:p>
            <a:pPr marL="0" indent="0">
              <a:lnSpc>
                <a:spcPct val="90000"/>
              </a:lnSpc>
              <a:buNone/>
            </a:pPr>
            <a:r>
              <a:rPr lang="en-US" sz="1400" dirty="0">
                <a:solidFill>
                  <a:schemeClr val="tx1"/>
                </a:solidFill>
              </a:rPr>
              <a:t>	Joe Saltzman, Annenberg</a:t>
            </a:r>
          </a:p>
          <a:p>
            <a:pPr marL="0" indent="0">
              <a:lnSpc>
                <a:spcPct val="90000"/>
              </a:lnSpc>
              <a:buNone/>
            </a:pPr>
            <a:r>
              <a:rPr lang="en-US" sz="1400" dirty="0">
                <a:solidFill>
                  <a:schemeClr val="tx1"/>
                </a:solidFill>
              </a:rPr>
              <a:t>	Stacey Schepens Niemiec, Ostrow</a:t>
            </a:r>
          </a:p>
          <a:p>
            <a:pPr marL="0" indent="0">
              <a:lnSpc>
                <a:spcPct val="90000"/>
              </a:lnSpc>
              <a:buNone/>
            </a:pPr>
            <a:r>
              <a:rPr lang="en-US" sz="1400" dirty="0">
                <a:solidFill>
                  <a:schemeClr val="tx1"/>
                </a:solidFill>
              </a:rPr>
              <a:t>	Hannah Schilperoort, Libraries</a:t>
            </a:r>
          </a:p>
          <a:p>
            <a:pPr marL="0" indent="0">
              <a:lnSpc>
                <a:spcPct val="90000"/>
              </a:lnSpc>
              <a:buNone/>
            </a:pPr>
            <a:r>
              <a:rPr lang="en-US" sz="1400" dirty="0">
                <a:solidFill>
                  <a:schemeClr val="tx1"/>
                </a:solidFill>
              </a:rPr>
              <a:t>	Sara Schwartz, Dworak-Peck</a:t>
            </a:r>
          </a:p>
          <a:p>
            <a:pPr marL="0" indent="0">
              <a:lnSpc>
                <a:spcPct val="90000"/>
              </a:lnSpc>
              <a:buNone/>
            </a:pPr>
            <a:r>
              <a:rPr lang="en-US" sz="1400" dirty="0">
                <a:solidFill>
                  <a:schemeClr val="tx1"/>
                </a:solidFill>
              </a:rPr>
              <a:t>	Mellissa Withers, Keck</a:t>
            </a:r>
          </a:p>
          <a:p>
            <a:pPr>
              <a:lnSpc>
                <a:spcPct val="90000"/>
              </a:lnSpc>
            </a:pPr>
            <a:endParaRPr lang="en-US" sz="1700" dirty="0">
              <a:solidFill>
                <a:schemeClr val="tx1"/>
              </a:solidFill>
            </a:endParaRPr>
          </a:p>
          <a:p>
            <a:pPr>
              <a:lnSpc>
                <a:spcPct val="90000"/>
              </a:lnSpc>
            </a:pPr>
            <a:endParaRPr lang="en-US" sz="1700" dirty="0">
              <a:solidFill>
                <a:schemeClr val="tx1"/>
              </a:solidFill>
            </a:endParaRPr>
          </a:p>
        </p:txBody>
      </p:sp>
    </p:spTree>
    <p:extLst>
      <p:ext uri="{BB962C8B-B14F-4D97-AF65-F5344CB8AC3E}">
        <p14:creationId xmlns:p14="http://schemas.microsoft.com/office/powerpoint/2010/main" val="189681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197AC-219B-D1F2-70F6-9EAFC935AA38}"/>
              </a:ext>
            </a:extLst>
          </p:cNvPr>
          <p:cNvSpPr>
            <a:spLocks noGrp="1"/>
          </p:cNvSpPr>
          <p:nvPr>
            <p:ph type="title"/>
          </p:nvPr>
        </p:nvSpPr>
        <p:spPr>
          <a:xfrm>
            <a:off x="711201" y="1328180"/>
            <a:ext cx="8536624" cy="879446"/>
          </a:xfrm>
        </p:spPr>
        <p:txBody>
          <a:bodyPr>
            <a:normAutofit/>
          </a:bodyPr>
          <a:lstStyle/>
          <a:p>
            <a:r>
              <a:rPr lang="en-US" sz="4000" dirty="0"/>
              <a:t>Committee Charges</a:t>
            </a:r>
          </a:p>
        </p:txBody>
      </p:sp>
      <p:sp>
        <p:nvSpPr>
          <p:cNvPr id="3" name="Text Placeholder 2">
            <a:extLst>
              <a:ext uri="{FF2B5EF4-FFF2-40B4-BE49-F238E27FC236}">
                <a16:creationId xmlns:a16="http://schemas.microsoft.com/office/drawing/2014/main" id="{F3527F6D-43B4-3ECA-87A3-C0D2D17BBB35}"/>
              </a:ext>
            </a:extLst>
          </p:cNvPr>
          <p:cNvSpPr>
            <a:spLocks noGrp="1"/>
          </p:cNvSpPr>
          <p:nvPr>
            <p:ph type="body" idx="1"/>
          </p:nvPr>
        </p:nvSpPr>
        <p:spPr>
          <a:xfrm>
            <a:off x="711201" y="2676088"/>
            <a:ext cx="9657592" cy="3343713"/>
          </a:xfrm>
        </p:spPr>
        <p:txBody>
          <a:bodyPr/>
          <a:lstStyle/>
          <a:p>
            <a:pPr marL="285750" indent="-285750">
              <a:buFont typeface="Wingdings" panose="05000000000000000000" pitchFamily="2" charset="2"/>
              <a:buChar char="v"/>
            </a:pPr>
            <a:r>
              <a:rPr lang="en-US" dirty="0">
                <a:solidFill>
                  <a:schemeClr val="tx1"/>
                </a:solidFill>
              </a:rPr>
              <a:t>Conduct a review of existing literature on faculty who work remotely</a:t>
            </a:r>
          </a:p>
          <a:p>
            <a:endParaRPr lang="en-US" dirty="0">
              <a:solidFill>
                <a:schemeClr val="tx1"/>
              </a:solidFill>
            </a:endParaRPr>
          </a:p>
          <a:p>
            <a:pPr marL="285750" indent="-285750">
              <a:buFont typeface="Wingdings" panose="05000000000000000000" pitchFamily="2" charset="2"/>
              <a:buChar char="v"/>
            </a:pPr>
            <a:r>
              <a:rPr lang="en-US" dirty="0">
                <a:solidFill>
                  <a:schemeClr val="tx1"/>
                </a:solidFill>
              </a:rPr>
              <a:t>Survey faculty who work primarily offsite to determine their feelings of equity and inclusion within their schools and academic units, including but not limited to matters of compensation, professional opportunity, and communication. This survey should also consider any meaningful differences between faculty who have long worked remotely versus those faculty who began remote work during the pandemic.</a:t>
            </a:r>
          </a:p>
        </p:txBody>
      </p:sp>
    </p:spTree>
    <p:extLst>
      <p:ext uri="{BB962C8B-B14F-4D97-AF65-F5344CB8AC3E}">
        <p14:creationId xmlns:p14="http://schemas.microsoft.com/office/powerpoint/2010/main" val="3207967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197AC-219B-D1F2-70F6-9EAFC935AA38}"/>
              </a:ext>
            </a:extLst>
          </p:cNvPr>
          <p:cNvSpPr>
            <a:spLocks noGrp="1"/>
          </p:cNvSpPr>
          <p:nvPr>
            <p:ph type="title"/>
          </p:nvPr>
        </p:nvSpPr>
        <p:spPr>
          <a:xfrm>
            <a:off x="711201" y="1328180"/>
            <a:ext cx="8536624" cy="879446"/>
          </a:xfrm>
        </p:spPr>
        <p:txBody>
          <a:bodyPr>
            <a:normAutofit/>
          </a:bodyPr>
          <a:lstStyle/>
          <a:p>
            <a:r>
              <a:rPr lang="en-US" sz="4000" dirty="0"/>
              <a:t>Next Steps</a:t>
            </a:r>
          </a:p>
        </p:txBody>
      </p:sp>
      <p:sp>
        <p:nvSpPr>
          <p:cNvPr id="3" name="Text Placeholder 2">
            <a:extLst>
              <a:ext uri="{FF2B5EF4-FFF2-40B4-BE49-F238E27FC236}">
                <a16:creationId xmlns:a16="http://schemas.microsoft.com/office/drawing/2014/main" id="{F3527F6D-43B4-3ECA-87A3-C0D2D17BBB35}"/>
              </a:ext>
            </a:extLst>
          </p:cNvPr>
          <p:cNvSpPr>
            <a:spLocks noGrp="1"/>
          </p:cNvSpPr>
          <p:nvPr>
            <p:ph type="body" idx="1"/>
          </p:nvPr>
        </p:nvSpPr>
        <p:spPr>
          <a:xfrm>
            <a:off x="711201" y="2676088"/>
            <a:ext cx="9657592" cy="3343713"/>
          </a:xfrm>
        </p:spPr>
        <p:txBody>
          <a:bodyPr/>
          <a:lstStyle/>
          <a:p>
            <a:pPr marL="285750" indent="-285750">
              <a:buFont typeface="Wingdings" panose="05000000000000000000" pitchFamily="2" charset="2"/>
              <a:buChar char="v"/>
            </a:pPr>
            <a:r>
              <a:rPr lang="en-US" dirty="0">
                <a:solidFill>
                  <a:schemeClr val="tx1"/>
                </a:solidFill>
              </a:rPr>
              <a:t>Communicate with Deans to gather contact information for remote faculty from their school so that the committee might better tailor the distribution of its survey. The committee hopes to receive responses from every school by the end of March.</a:t>
            </a:r>
          </a:p>
          <a:p>
            <a:endParaRPr lang="en-US" dirty="0">
              <a:solidFill>
                <a:schemeClr val="tx1"/>
              </a:solidFill>
            </a:endParaRPr>
          </a:p>
        </p:txBody>
      </p:sp>
    </p:spTree>
    <p:extLst>
      <p:ext uri="{BB962C8B-B14F-4D97-AF65-F5344CB8AC3E}">
        <p14:creationId xmlns:p14="http://schemas.microsoft.com/office/powerpoint/2010/main" val="90983703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53</TotalTime>
  <Words>192</Words>
  <Application>Microsoft Office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Century Gothic</vt:lpstr>
      <vt:lpstr>Wingdings</vt:lpstr>
      <vt:lpstr>Wingdings 3</vt:lpstr>
      <vt:lpstr>Slice</vt:lpstr>
      <vt:lpstr>Faculty Environment &amp; Employment Committee</vt:lpstr>
      <vt:lpstr>Committee Charges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Environment &amp; Employment Committee</dc:title>
  <dc:creator>Jim Condon</dc:creator>
  <cp:lastModifiedBy>Christal Young</cp:lastModifiedBy>
  <cp:revision>4</cp:revision>
  <dcterms:created xsi:type="dcterms:W3CDTF">2023-03-22T05:43:08Z</dcterms:created>
  <dcterms:modified xsi:type="dcterms:W3CDTF">2023-03-22T20:55:35Z</dcterms:modified>
</cp:coreProperties>
</file>