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761" r:id="rId2"/>
    <p:sldId id="858" r:id="rId3"/>
    <p:sldId id="488" r:id="rId4"/>
    <p:sldId id="857" r:id="rId5"/>
    <p:sldId id="841" r:id="rId6"/>
    <p:sldId id="859" r:id="rId7"/>
    <p:sldId id="493" r:id="rId8"/>
    <p:sldId id="851" r:id="rId9"/>
    <p:sldId id="467" r:id="rId10"/>
    <p:sldId id="84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8FFA57-1CB4-3D38-F995-301A000804B3}" name="Patricia Hoen" initials="PH" userId="54a0bf04ba082aa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91774" autoAdjust="0"/>
  </p:normalViewPr>
  <p:slideViewPr>
    <p:cSldViewPr snapToGrid="0">
      <p:cViewPr varScale="1">
        <p:scale>
          <a:sx n="82" d="100"/>
          <a:sy n="82" d="100"/>
        </p:scale>
        <p:origin x="72"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Hoen" userId="54a0bf04ba082aa6" providerId="LiveId" clId="{C658D511-B6D6-4B73-830D-84B5CB7CB2E9}"/>
    <pc:docChg chg="modSld">
      <pc:chgData name="Patricia Hoen" userId="54a0bf04ba082aa6" providerId="LiveId" clId="{C658D511-B6D6-4B73-830D-84B5CB7CB2E9}" dt="2022-11-15T20:54:58.617" v="29" actId="14100"/>
      <pc:docMkLst>
        <pc:docMk/>
      </pc:docMkLst>
      <pc:sldChg chg="modSp mod">
        <pc:chgData name="Patricia Hoen" userId="54a0bf04ba082aa6" providerId="LiveId" clId="{C658D511-B6D6-4B73-830D-84B5CB7CB2E9}" dt="2022-11-15T20:54:58.617" v="29" actId="14100"/>
        <pc:sldMkLst>
          <pc:docMk/>
          <pc:sldMk cId="3570257060" sldId="857"/>
        </pc:sldMkLst>
        <pc:spChg chg="mod">
          <ac:chgData name="Patricia Hoen" userId="54a0bf04ba082aa6" providerId="LiveId" clId="{C658D511-B6D6-4B73-830D-84B5CB7CB2E9}" dt="2022-11-15T20:54:02.923" v="15" actId="14100"/>
          <ac:spMkLst>
            <pc:docMk/>
            <pc:sldMk cId="3570257060" sldId="857"/>
            <ac:spMk id="5" creationId="{00000000-0000-0000-0000-000000000000}"/>
          </ac:spMkLst>
        </pc:spChg>
        <pc:spChg chg="mod">
          <ac:chgData name="Patricia Hoen" userId="54a0bf04ba082aa6" providerId="LiveId" clId="{C658D511-B6D6-4B73-830D-84B5CB7CB2E9}" dt="2022-11-15T20:52:39.527" v="1" actId="20577"/>
          <ac:spMkLst>
            <pc:docMk/>
            <pc:sldMk cId="3570257060" sldId="857"/>
            <ac:spMk id="14" creationId="{9CAE8A40-3784-4A3E-AC64-930A4E926A48}"/>
          </ac:spMkLst>
        </pc:spChg>
        <pc:grpChg chg="mod">
          <ac:chgData name="Patricia Hoen" userId="54a0bf04ba082aa6" providerId="LiveId" clId="{C658D511-B6D6-4B73-830D-84B5CB7CB2E9}" dt="2022-11-15T20:54:38.430" v="27" actId="14100"/>
          <ac:grpSpMkLst>
            <pc:docMk/>
            <pc:sldMk cId="3570257060" sldId="857"/>
            <ac:grpSpMk id="10" creationId="{00000000-0000-0000-0000-000000000000}"/>
          </ac:grpSpMkLst>
        </pc:grpChg>
        <pc:grpChg chg="mod">
          <ac:chgData name="Patricia Hoen" userId="54a0bf04ba082aa6" providerId="LiveId" clId="{C658D511-B6D6-4B73-830D-84B5CB7CB2E9}" dt="2022-11-15T20:54:56.015" v="28" actId="14100"/>
          <ac:grpSpMkLst>
            <pc:docMk/>
            <pc:sldMk cId="3570257060" sldId="857"/>
            <ac:grpSpMk id="11" creationId="{00000000-0000-0000-0000-000000000000}"/>
          </ac:grpSpMkLst>
        </pc:grpChg>
        <pc:grpChg chg="mod">
          <ac:chgData name="Patricia Hoen" userId="54a0bf04ba082aa6" providerId="LiveId" clId="{C658D511-B6D6-4B73-830D-84B5CB7CB2E9}" dt="2022-11-15T20:54:58.617" v="29" actId="14100"/>
          <ac:grpSpMkLst>
            <pc:docMk/>
            <pc:sldMk cId="3570257060" sldId="857"/>
            <ac:grpSpMk id="12"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9391D-EA4A-4B51-AD2C-F090DBF76C60}"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FC3B6-FA3F-4237-AED3-77BE7906B2BC}" type="slidenum">
              <a:rPr lang="en-US" smtClean="0"/>
              <a:t>‹#›</a:t>
            </a:fld>
            <a:endParaRPr lang="en-US"/>
          </a:p>
        </p:txBody>
      </p:sp>
    </p:spTree>
    <p:extLst>
      <p:ext uri="{BB962C8B-B14F-4D97-AF65-F5344CB8AC3E}">
        <p14:creationId xmlns:p14="http://schemas.microsoft.com/office/powerpoint/2010/main" val="1292944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Tricia talks a little more about the OCEC team, the risks it manages, and our commitment to partnering across the university to promote an ethical and compliant culture</a:t>
            </a:r>
          </a:p>
        </p:txBody>
      </p:sp>
      <p:sp>
        <p:nvSpPr>
          <p:cNvPr id="4" name="Slide Number Placeholder 3"/>
          <p:cNvSpPr>
            <a:spLocks noGrp="1"/>
          </p:cNvSpPr>
          <p:nvPr>
            <p:ph type="sldNum" sz="quarter" idx="5"/>
          </p:nvPr>
        </p:nvSpPr>
        <p:spPr/>
        <p:txBody>
          <a:bodyPr/>
          <a:lstStyle/>
          <a:p>
            <a:fld id="{60EFC3B6-FA3F-4237-AED3-77BE7906B2BC}" type="slidenum">
              <a:rPr lang="en-US" smtClean="0"/>
              <a:t>2</a:t>
            </a:fld>
            <a:endParaRPr lang="en-US"/>
          </a:p>
        </p:txBody>
      </p:sp>
    </p:spTree>
    <p:extLst>
      <p:ext uri="{BB962C8B-B14F-4D97-AF65-F5344CB8AC3E}">
        <p14:creationId xmlns:p14="http://schemas.microsoft.com/office/powerpoint/2010/main" val="1566295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Tricia continues to talk about how early disclosure means that we can manage most risks before they become an issue. Provides some examples of risks that can be managed if disclosed early. </a:t>
            </a:r>
          </a:p>
          <a:p>
            <a:r>
              <a:rPr lang="en-US" dirty="0"/>
              <a:t>Turns to Ben to talk about protecting USC’s business interests (last 2 points)– procurements, reputation, and compliance with research regulations. </a:t>
            </a:r>
          </a:p>
        </p:txBody>
      </p:sp>
      <p:sp>
        <p:nvSpPr>
          <p:cNvPr id="4" name="Slide Number Placeholder 3"/>
          <p:cNvSpPr>
            <a:spLocks noGrp="1"/>
          </p:cNvSpPr>
          <p:nvPr>
            <p:ph type="sldNum" sz="quarter" idx="5"/>
          </p:nvPr>
        </p:nvSpPr>
        <p:spPr/>
        <p:txBody>
          <a:bodyPr/>
          <a:lstStyle/>
          <a:p>
            <a:fld id="{60EFC3B6-FA3F-4237-AED3-77BE7906B2BC}" type="slidenum">
              <a:rPr lang="en-US" smtClean="0"/>
              <a:t>3</a:t>
            </a:fld>
            <a:endParaRPr lang="en-US"/>
          </a:p>
        </p:txBody>
      </p:sp>
    </p:spTree>
    <p:extLst>
      <p:ext uri="{BB962C8B-B14F-4D97-AF65-F5344CB8AC3E}">
        <p14:creationId xmlns:p14="http://schemas.microsoft.com/office/powerpoint/2010/main" val="67070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 </a:t>
            </a:r>
          </a:p>
        </p:txBody>
      </p:sp>
      <p:sp>
        <p:nvSpPr>
          <p:cNvPr id="4" name="Slide Number Placeholder 3"/>
          <p:cNvSpPr>
            <a:spLocks noGrp="1"/>
          </p:cNvSpPr>
          <p:nvPr>
            <p:ph type="sldNum" sz="quarter" idx="5"/>
          </p:nvPr>
        </p:nvSpPr>
        <p:spPr/>
        <p:txBody>
          <a:bodyPr/>
          <a:lstStyle/>
          <a:p>
            <a:fld id="{C3925EE3-EFFB-49B8-8406-2CCDC5AE4B99}" type="slidenum">
              <a:rPr lang="en-US" smtClean="0"/>
              <a:t>4</a:t>
            </a:fld>
            <a:endParaRPr lang="en-US"/>
          </a:p>
        </p:txBody>
      </p:sp>
    </p:spTree>
    <p:extLst>
      <p:ext uri="{BB962C8B-B14F-4D97-AF65-F5344CB8AC3E}">
        <p14:creationId xmlns:p14="http://schemas.microsoft.com/office/powerpoint/2010/main" val="1099607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Tricia talks about recently revised COI policy </a:t>
            </a:r>
          </a:p>
        </p:txBody>
      </p:sp>
      <p:sp>
        <p:nvSpPr>
          <p:cNvPr id="4" name="Slide Number Placeholder 3"/>
          <p:cNvSpPr>
            <a:spLocks noGrp="1"/>
          </p:cNvSpPr>
          <p:nvPr>
            <p:ph type="sldNum" sz="quarter" idx="5"/>
          </p:nvPr>
        </p:nvSpPr>
        <p:spPr/>
        <p:txBody>
          <a:bodyPr/>
          <a:lstStyle/>
          <a:p>
            <a:fld id="{60EFC3B6-FA3F-4237-AED3-77BE7906B2BC}" type="slidenum">
              <a:rPr lang="en-US" smtClean="0"/>
              <a:t>5</a:t>
            </a:fld>
            <a:endParaRPr lang="en-US"/>
          </a:p>
        </p:txBody>
      </p:sp>
    </p:spTree>
    <p:extLst>
      <p:ext uri="{BB962C8B-B14F-4D97-AF65-F5344CB8AC3E}">
        <p14:creationId xmlns:p14="http://schemas.microsoft.com/office/powerpoint/2010/main" val="3110810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Tricia talks about recently issued G&amp;H policy </a:t>
            </a:r>
          </a:p>
          <a:p>
            <a:endParaRPr lang="en-US" dirty="0"/>
          </a:p>
        </p:txBody>
      </p:sp>
      <p:sp>
        <p:nvSpPr>
          <p:cNvPr id="4" name="Slide Number Placeholder 3"/>
          <p:cNvSpPr>
            <a:spLocks noGrp="1"/>
          </p:cNvSpPr>
          <p:nvPr>
            <p:ph type="sldNum" sz="quarter" idx="5"/>
          </p:nvPr>
        </p:nvSpPr>
        <p:spPr/>
        <p:txBody>
          <a:bodyPr/>
          <a:lstStyle/>
          <a:p>
            <a:fld id="{60EFC3B6-FA3F-4237-AED3-77BE7906B2BC}" type="slidenum">
              <a:rPr lang="en-US" smtClean="0"/>
              <a:t>6</a:t>
            </a:fld>
            <a:endParaRPr lang="en-US"/>
          </a:p>
        </p:txBody>
      </p:sp>
    </p:spTree>
    <p:extLst>
      <p:ext uri="{BB962C8B-B14F-4D97-AF65-F5344CB8AC3E}">
        <p14:creationId xmlns:p14="http://schemas.microsoft.com/office/powerpoint/2010/main" val="2996739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Tricia introduces the 3 policies and FHB and acknowledges that we’ve received feedback that X, Y, Z is a little confusing. Tricia goes into a little more detail about the COIC policy disclosure requirements with a focus that the core concepts do not change. Ben presents the Conflict of Interest in Research policy requirements. </a:t>
            </a:r>
          </a:p>
        </p:txBody>
      </p:sp>
      <p:sp>
        <p:nvSpPr>
          <p:cNvPr id="4" name="Slide Number Placeholder 3"/>
          <p:cNvSpPr>
            <a:spLocks noGrp="1"/>
          </p:cNvSpPr>
          <p:nvPr>
            <p:ph type="sldNum" sz="quarter" idx="5"/>
          </p:nvPr>
        </p:nvSpPr>
        <p:spPr/>
        <p:txBody>
          <a:bodyPr/>
          <a:lstStyle/>
          <a:p>
            <a:fld id="{60EFC3B6-FA3F-4237-AED3-77BE7906B2BC}" type="slidenum">
              <a:rPr lang="en-US" smtClean="0"/>
              <a:t>7</a:t>
            </a:fld>
            <a:endParaRPr lang="en-US"/>
          </a:p>
        </p:txBody>
      </p:sp>
    </p:spTree>
    <p:extLst>
      <p:ext uri="{BB962C8B-B14F-4D97-AF65-F5344CB8AC3E}">
        <p14:creationId xmlns:p14="http://schemas.microsoft.com/office/powerpoint/2010/main" val="509685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 continues by reviewing the core concepts of the RWI policy. Turns to Tricia to give a tip of the hat the FHB and it’s congruence with other policies – FHB has links to all these policies and is a resource to Faculty for all conflict types. </a:t>
            </a:r>
          </a:p>
          <a:p>
            <a:endParaRPr lang="en-US" dirty="0"/>
          </a:p>
          <a:p>
            <a:r>
              <a:rPr lang="en-US" dirty="0"/>
              <a:t>Pause here – one of the things we were thinking about doing is some simple one sheets which describe disclosure obligations by policy that we could give to you or put on website. What would be helpful? </a:t>
            </a:r>
          </a:p>
        </p:txBody>
      </p:sp>
      <p:sp>
        <p:nvSpPr>
          <p:cNvPr id="4" name="Slide Number Placeholder 3"/>
          <p:cNvSpPr>
            <a:spLocks noGrp="1"/>
          </p:cNvSpPr>
          <p:nvPr>
            <p:ph type="sldNum" sz="quarter" idx="5"/>
          </p:nvPr>
        </p:nvSpPr>
        <p:spPr/>
        <p:txBody>
          <a:bodyPr/>
          <a:lstStyle/>
          <a:p>
            <a:fld id="{60EFC3B6-FA3F-4237-AED3-77BE7906B2BC}" type="slidenum">
              <a:rPr lang="en-US" smtClean="0"/>
              <a:t>8</a:t>
            </a:fld>
            <a:endParaRPr lang="en-US"/>
          </a:p>
        </p:txBody>
      </p:sp>
    </p:spTree>
    <p:extLst>
      <p:ext uri="{BB962C8B-B14F-4D97-AF65-F5344CB8AC3E}">
        <p14:creationId xmlns:p14="http://schemas.microsoft.com/office/powerpoint/2010/main" val="849482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 presents emerging trends and themes at USC and in Higher Ed</a:t>
            </a:r>
          </a:p>
        </p:txBody>
      </p:sp>
      <p:sp>
        <p:nvSpPr>
          <p:cNvPr id="4" name="Slide Number Placeholder 3"/>
          <p:cNvSpPr>
            <a:spLocks noGrp="1"/>
          </p:cNvSpPr>
          <p:nvPr>
            <p:ph type="sldNum" sz="quarter" idx="5"/>
          </p:nvPr>
        </p:nvSpPr>
        <p:spPr/>
        <p:txBody>
          <a:bodyPr/>
          <a:lstStyle/>
          <a:p>
            <a:fld id="{60EFC3B6-FA3F-4237-AED3-77BE7906B2BC}" type="slidenum">
              <a:rPr lang="en-US" smtClean="0"/>
              <a:t>9</a:t>
            </a:fld>
            <a:endParaRPr lang="en-US"/>
          </a:p>
        </p:txBody>
      </p:sp>
    </p:spTree>
    <p:extLst>
      <p:ext uri="{BB962C8B-B14F-4D97-AF65-F5344CB8AC3E}">
        <p14:creationId xmlns:p14="http://schemas.microsoft.com/office/powerpoint/2010/main" val="1268511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Tricia closes by saying that OCEC is already making moves to inform new staff and faculty of their disclosure requirements and other ethics and compliance information …as we move along with this we can talk about feedback, trends and themes. We are currently evaluating how to get awareness module for current faculty and staff through sessions like this as well as expansion – sensitive to time and availability.</a:t>
            </a:r>
          </a:p>
          <a:p>
            <a:endParaRPr lang="en-US" dirty="0"/>
          </a:p>
          <a:p>
            <a:r>
              <a:rPr lang="en-US" dirty="0"/>
              <a:t>5 minutes for Feedback and to ask what would be helpful to their faculty and staff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66335-AE15-4E0F-9FDE-6D16A020E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279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pic>
        <p:nvPicPr>
          <p:cNvPr id="13" name="Picture 12">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3245669831"/>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with Half Picture at Righ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1" y="0"/>
            <a:ext cx="6096000" cy="68580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Tree>
    <p:extLst>
      <p:ext uri="{BB962C8B-B14F-4D97-AF65-F5344CB8AC3E}">
        <p14:creationId xmlns:p14="http://schemas.microsoft.com/office/powerpoint/2010/main" val="571987342"/>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Portfolio 01">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9" name="Picture Placeholder 2"/>
          <p:cNvSpPr>
            <a:spLocks noGrp="1"/>
          </p:cNvSpPr>
          <p:nvPr>
            <p:ph type="pic" sz="quarter" idx="12"/>
          </p:nvPr>
        </p:nvSpPr>
        <p:spPr>
          <a:xfrm>
            <a:off x="791633" y="2057400"/>
            <a:ext cx="50948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
        <p:nvSpPr>
          <p:cNvPr id="20" name="Picture Placeholder 2"/>
          <p:cNvSpPr>
            <a:spLocks noGrp="1"/>
          </p:cNvSpPr>
          <p:nvPr>
            <p:ph type="pic" sz="quarter" idx="13"/>
          </p:nvPr>
        </p:nvSpPr>
        <p:spPr>
          <a:xfrm>
            <a:off x="6301316" y="2057400"/>
            <a:ext cx="50948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pic>
        <p:nvPicPr>
          <p:cNvPr id="13" name="Picture 12">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2273479262"/>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Portfolio 0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9" name="Picture Placeholder 2"/>
          <p:cNvSpPr>
            <a:spLocks noGrp="1"/>
          </p:cNvSpPr>
          <p:nvPr>
            <p:ph type="pic" sz="quarter" idx="12"/>
          </p:nvPr>
        </p:nvSpPr>
        <p:spPr>
          <a:xfrm>
            <a:off x="791634" y="2057400"/>
            <a:ext cx="33509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
        <p:nvSpPr>
          <p:cNvPr id="14" name="Picture Placeholder 2"/>
          <p:cNvSpPr>
            <a:spLocks noGrp="1"/>
          </p:cNvSpPr>
          <p:nvPr>
            <p:ph type="pic" sz="quarter" idx="13"/>
          </p:nvPr>
        </p:nvSpPr>
        <p:spPr>
          <a:xfrm>
            <a:off x="8045216" y="2057400"/>
            <a:ext cx="33509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
        <p:nvSpPr>
          <p:cNvPr id="15" name="Picture Placeholder 2"/>
          <p:cNvSpPr>
            <a:spLocks noGrp="1"/>
          </p:cNvSpPr>
          <p:nvPr>
            <p:ph type="pic" sz="quarter" idx="14"/>
          </p:nvPr>
        </p:nvSpPr>
        <p:spPr>
          <a:xfrm>
            <a:off x="4420542" y="2057400"/>
            <a:ext cx="33509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pic>
        <p:nvPicPr>
          <p:cNvPr id="13" name="Picture 12">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2138612395"/>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Portfolio 03">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9" name="Picture Placeholder 2"/>
          <p:cNvSpPr>
            <a:spLocks noGrp="1"/>
          </p:cNvSpPr>
          <p:nvPr>
            <p:ph type="pic" sz="quarter" idx="12"/>
          </p:nvPr>
        </p:nvSpPr>
        <p:spPr>
          <a:xfrm>
            <a:off x="791634" y="2057400"/>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5" name="Picture Placeholder 2"/>
          <p:cNvSpPr>
            <a:spLocks noGrp="1"/>
          </p:cNvSpPr>
          <p:nvPr>
            <p:ph type="pic" sz="quarter" idx="13"/>
          </p:nvPr>
        </p:nvSpPr>
        <p:spPr>
          <a:xfrm>
            <a:off x="7980578" y="2057400"/>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7" name="Picture Placeholder 2"/>
          <p:cNvSpPr>
            <a:spLocks noGrp="1"/>
          </p:cNvSpPr>
          <p:nvPr>
            <p:ph type="pic" sz="quarter" idx="15"/>
          </p:nvPr>
        </p:nvSpPr>
        <p:spPr>
          <a:xfrm>
            <a:off x="791634" y="3954623"/>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8" name="Picture Placeholder 2"/>
          <p:cNvSpPr>
            <a:spLocks noGrp="1"/>
          </p:cNvSpPr>
          <p:nvPr>
            <p:ph type="pic" sz="quarter" idx="16"/>
          </p:nvPr>
        </p:nvSpPr>
        <p:spPr>
          <a:xfrm>
            <a:off x="7980578" y="3954623"/>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9" name="Picture Placeholder 2"/>
          <p:cNvSpPr>
            <a:spLocks noGrp="1"/>
          </p:cNvSpPr>
          <p:nvPr>
            <p:ph type="pic" sz="quarter" idx="17"/>
          </p:nvPr>
        </p:nvSpPr>
        <p:spPr>
          <a:xfrm>
            <a:off x="4389262" y="3954623"/>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pic>
        <p:nvPicPr>
          <p:cNvPr id="15" name="Picture 14">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2332887041"/>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r Portfolio 04">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9" name="Picture Placeholder 2"/>
          <p:cNvSpPr>
            <a:spLocks noGrp="1"/>
          </p:cNvSpPr>
          <p:nvPr>
            <p:ph type="pic" sz="quarter" idx="12"/>
          </p:nvPr>
        </p:nvSpPr>
        <p:spPr>
          <a:xfrm>
            <a:off x="791634" y="2057400"/>
            <a:ext cx="3413477" cy="365760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5" name="Picture Placeholder 2"/>
          <p:cNvSpPr>
            <a:spLocks noGrp="1"/>
          </p:cNvSpPr>
          <p:nvPr>
            <p:ph type="pic" sz="quarter" idx="13"/>
          </p:nvPr>
        </p:nvSpPr>
        <p:spPr>
          <a:xfrm>
            <a:off x="7980578" y="2057400"/>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8" name="Picture Placeholder 2"/>
          <p:cNvSpPr>
            <a:spLocks noGrp="1"/>
          </p:cNvSpPr>
          <p:nvPr>
            <p:ph type="pic" sz="quarter" idx="16"/>
          </p:nvPr>
        </p:nvSpPr>
        <p:spPr>
          <a:xfrm>
            <a:off x="7980578" y="3954623"/>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9" name="Picture Placeholder 2"/>
          <p:cNvSpPr>
            <a:spLocks noGrp="1"/>
          </p:cNvSpPr>
          <p:nvPr>
            <p:ph type="pic" sz="quarter" idx="17"/>
          </p:nvPr>
        </p:nvSpPr>
        <p:spPr>
          <a:xfrm>
            <a:off x="4389262" y="3954623"/>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pic>
        <p:nvPicPr>
          <p:cNvPr id="14" name="Picture 13">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3567438328"/>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r Portfolio 05">
    <p:spTree>
      <p:nvGrpSpPr>
        <p:cNvPr id="1" name=""/>
        <p:cNvGrpSpPr/>
        <p:nvPr/>
      </p:nvGrpSpPr>
      <p:grpSpPr>
        <a:xfrm>
          <a:off x="0" y="0"/>
          <a:ext cx="0" cy="0"/>
          <a:chOff x="0" y="0"/>
          <a:chExt cx="0" cy="0"/>
        </a:xfrm>
      </p:grpSpPr>
      <p:sp>
        <p:nvSpPr>
          <p:cNvPr id="29" name="Picture Placeholder 2"/>
          <p:cNvSpPr>
            <a:spLocks noGrp="1"/>
          </p:cNvSpPr>
          <p:nvPr>
            <p:ph type="pic" sz="quarter" idx="17"/>
          </p:nvPr>
        </p:nvSpPr>
        <p:spPr>
          <a:xfrm>
            <a:off x="2010834" y="2057400"/>
            <a:ext cx="3394823" cy="1877889"/>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18" name="Picture Placeholder 2"/>
          <p:cNvSpPr>
            <a:spLocks noGrp="1"/>
          </p:cNvSpPr>
          <p:nvPr>
            <p:ph type="pic" sz="quarter" idx="18"/>
          </p:nvPr>
        </p:nvSpPr>
        <p:spPr>
          <a:xfrm>
            <a:off x="7984619" y="2057400"/>
            <a:ext cx="3394823" cy="1877889"/>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pic>
        <p:nvPicPr>
          <p:cNvPr id="13" name="Picture 12">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3746113477"/>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Phone Mockup 01">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047" y="1512912"/>
            <a:ext cx="3220988" cy="4705061"/>
          </a:xfrm>
          <a:prstGeom prst="rect">
            <a:avLst/>
          </a:prstGeom>
        </p:spPr>
      </p:pic>
      <p:sp>
        <p:nvSpPr>
          <p:cNvPr id="4" name="Picture Placeholder 25"/>
          <p:cNvSpPr>
            <a:spLocks noGrp="1"/>
          </p:cNvSpPr>
          <p:nvPr>
            <p:ph type="pic" sz="quarter" idx="14"/>
          </p:nvPr>
        </p:nvSpPr>
        <p:spPr>
          <a:xfrm>
            <a:off x="961120" y="2260734"/>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
        <p:nvSpPr>
          <p:cNvPr id="11"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bg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2"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bg1"/>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13" name="Straight Connector 12"/>
          <p:cNvCxnSpPr/>
          <p:nvPr userDrawn="1"/>
        </p:nvCxnSpPr>
        <p:spPr>
          <a:xfrm>
            <a:off x="791633" y="656089"/>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17170" y="1512912"/>
            <a:ext cx="3220988" cy="4705061"/>
          </a:xfrm>
          <a:prstGeom prst="rect">
            <a:avLst/>
          </a:prstGeom>
        </p:spPr>
      </p:pic>
      <p:sp>
        <p:nvSpPr>
          <p:cNvPr id="15" name="Picture Placeholder 25"/>
          <p:cNvSpPr>
            <a:spLocks noGrp="1"/>
          </p:cNvSpPr>
          <p:nvPr>
            <p:ph type="pic" sz="quarter" idx="15"/>
          </p:nvPr>
        </p:nvSpPr>
        <p:spPr>
          <a:xfrm>
            <a:off x="6696243" y="2260734"/>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4731" y="1918827"/>
            <a:ext cx="3220988" cy="4705061"/>
          </a:xfrm>
          <a:prstGeom prst="rect">
            <a:avLst/>
          </a:prstGeom>
        </p:spPr>
      </p:pic>
      <p:sp>
        <p:nvSpPr>
          <p:cNvPr id="17" name="Picture Placeholder 25"/>
          <p:cNvSpPr>
            <a:spLocks noGrp="1"/>
          </p:cNvSpPr>
          <p:nvPr>
            <p:ph type="pic" sz="quarter" idx="16"/>
          </p:nvPr>
        </p:nvSpPr>
        <p:spPr>
          <a:xfrm>
            <a:off x="9563804" y="2666649"/>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9609" y="1918827"/>
            <a:ext cx="3220988" cy="4705061"/>
          </a:xfrm>
          <a:prstGeom prst="rect">
            <a:avLst/>
          </a:prstGeom>
        </p:spPr>
      </p:pic>
      <p:sp>
        <p:nvSpPr>
          <p:cNvPr id="19" name="Picture Placeholder 25"/>
          <p:cNvSpPr>
            <a:spLocks noGrp="1"/>
          </p:cNvSpPr>
          <p:nvPr>
            <p:ph type="pic" sz="quarter" idx="17"/>
          </p:nvPr>
        </p:nvSpPr>
        <p:spPr>
          <a:xfrm>
            <a:off x="3828681" y="2666649"/>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20" name="Picture 19">
            <a:extLst>
              <a:ext uri="{FF2B5EF4-FFF2-40B4-BE49-F238E27FC236}">
                <a16:creationId xmlns:a16="http://schemas.microsoft.com/office/drawing/2014/main" id="{02E5A025-B9EC-4B3B-8A5A-78BE0B998494}"/>
              </a:ext>
            </a:extLst>
          </p:cNvPr>
          <p:cNvPicPr>
            <a:picLocks noChangeAspect="1"/>
          </p:cNvPicPr>
          <p:nvPr userDrawn="1"/>
        </p:nvPicPr>
        <p:blipFill>
          <a:blip r:embed="rId3"/>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941306789"/>
      </p:ext>
    </p:extLst>
  </p:cSld>
  <p:clrMapOvr>
    <a:masterClrMapping/>
  </p:clrMapOvr>
  <p:transition spd="slow" advClick="0" advTm="3000">
    <p:fade/>
  </p:transition>
  <p:extLst>
    <p:ext uri="{DCECCB84-F9BA-43D5-87BE-67443E8EF086}">
      <p15:sldGuideLst xmlns:p15="http://schemas.microsoft.com/office/powerpoint/2012/main">
        <p15:guide id="1" orient="horz" pos="2934">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Phone Mockup 02">
    <p:spTree>
      <p:nvGrpSpPr>
        <p:cNvPr id="1" name=""/>
        <p:cNvGrpSpPr/>
        <p:nvPr/>
      </p:nvGrpSpPr>
      <p:grpSpPr>
        <a:xfrm>
          <a:off x="0" y="0"/>
          <a:ext cx="0" cy="0"/>
          <a:chOff x="0" y="0"/>
          <a:chExt cx="0" cy="0"/>
        </a:xfrm>
      </p:grpSpPr>
      <p:sp>
        <p:nvSpPr>
          <p:cNvPr id="21" name="Rectangle 20"/>
          <p:cNvSpPr/>
          <p:nvPr userDrawn="1"/>
        </p:nvSpPr>
        <p:spPr>
          <a:xfrm>
            <a:off x="793752" y="2476649"/>
            <a:ext cx="10604499" cy="2702496"/>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5506" y="1592060"/>
            <a:ext cx="3220988" cy="4705061"/>
          </a:xfrm>
          <a:prstGeom prst="rect">
            <a:avLst/>
          </a:prstGeom>
        </p:spPr>
      </p:pic>
      <p:sp>
        <p:nvSpPr>
          <p:cNvPr id="18" name="Picture Placeholder 25"/>
          <p:cNvSpPr>
            <a:spLocks noGrp="1"/>
          </p:cNvSpPr>
          <p:nvPr>
            <p:ph type="pic" sz="quarter" idx="18"/>
          </p:nvPr>
        </p:nvSpPr>
        <p:spPr>
          <a:xfrm>
            <a:off x="5281791" y="2339882"/>
            <a:ext cx="1605843"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3" name="Picture 12">
            <a:extLst>
              <a:ext uri="{FF2B5EF4-FFF2-40B4-BE49-F238E27FC236}">
                <a16:creationId xmlns:a16="http://schemas.microsoft.com/office/drawing/2014/main" id="{02E5A025-B9EC-4B3B-8A5A-78BE0B998494}"/>
              </a:ext>
            </a:extLst>
          </p:cNvPr>
          <p:cNvPicPr>
            <a:picLocks noChangeAspect="1"/>
          </p:cNvPicPr>
          <p:nvPr userDrawn="1"/>
        </p:nvPicPr>
        <p:blipFill>
          <a:blip r:embed="rId3"/>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3223396610"/>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Phone Mockup 03">
    <p:spTree>
      <p:nvGrpSpPr>
        <p:cNvPr id="1" name=""/>
        <p:cNvGrpSpPr/>
        <p:nvPr/>
      </p:nvGrpSpPr>
      <p:grpSpPr>
        <a:xfrm>
          <a:off x="0" y="0"/>
          <a:ext cx="0" cy="0"/>
          <a:chOff x="0" y="0"/>
          <a:chExt cx="0" cy="0"/>
        </a:xfrm>
      </p:grpSpPr>
      <p:sp>
        <p:nvSpPr>
          <p:cNvPr id="21" name="Rectangle 20"/>
          <p:cNvSpPr/>
          <p:nvPr userDrawn="1"/>
        </p:nvSpPr>
        <p:spPr>
          <a:xfrm>
            <a:off x="793752" y="2057400"/>
            <a:ext cx="10604499" cy="1284643"/>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4942" y="1523310"/>
            <a:ext cx="3220988" cy="4705061"/>
          </a:xfrm>
          <a:prstGeom prst="rect">
            <a:avLst/>
          </a:prstGeom>
        </p:spPr>
      </p:pic>
      <p:sp>
        <p:nvSpPr>
          <p:cNvPr id="14" name="Picture Placeholder 25"/>
          <p:cNvSpPr>
            <a:spLocks noGrp="1"/>
          </p:cNvSpPr>
          <p:nvPr>
            <p:ph type="pic" sz="quarter" idx="17"/>
          </p:nvPr>
        </p:nvSpPr>
        <p:spPr>
          <a:xfrm>
            <a:off x="6824015" y="2271132"/>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1685" y="1523310"/>
            <a:ext cx="3220988" cy="4705061"/>
          </a:xfrm>
          <a:prstGeom prst="rect">
            <a:avLst/>
          </a:prstGeom>
        </p:spPr>
      </p:pic>
      <p:sp>
        <p:nvSpPr>
          <p:cNvPr id="18" name="Picture Placeholder 25"/>
          <p:cNvSpPr>
            <a:spLocks noGrp="1"/>
          </p:cNvSpPr>
          <p:nvPr>
            <p:ph type="pic" sz="quarter" idx="18"/>
          </p:nvPr>
        </p:nvSpPr>
        <p:spPr>
          <a:xfrm>
            <a:off x="9000757" y="2271132"/>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9" name="Picture 18">
            <a:extLst>
              <a:ext uri="{FF2B5EF4-FFF2-40B4-BE49-F238E27FC236}">
                <a16:creationId xmlns:a16="http://schemas.microsoft.com/office/drawing/2014/main" id="{02E5A025-B9EC-4B3B-8A5A-78BE0B998494}"/>
              </a:ext>
            </a:extLst>
          </p:cNvPr>
          <p:cNvPicPr>
            <a:picLocks noChangeAspect="1"/>
          </p:cNvPicPr>
          <p:nvPr userDrawn="1"/>
        </p:nvPicPr>
        <p:blipFill>
          <a:blip r:embed="rId3"/>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4166375680"/>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Phone Mockup 04">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689" y="1592060"/>
            <a:ext cx="3220988" cy="4705061"/>
          </a:xfrm>
          <a:prstGeom prst="rect">
            <a:avLst/>
          </a:prstGeom>
        </p:spPr>
      </p:pic>
      <p:sp>
        <p:nvSpPr>
          <p:cNvPr id="14" name="Picture Placeholder 25"/>
          <p:cNvSpPr>
            <a:spLocks noGrp="1"/>
          </p:cNvSpPr>
          <p:nvPr>
            <p:ph type="pic" sz="quarter" idx="17"/>
          </p:nvPr>
        </p:nvSpPr>
        <p:spPr>
          <a:xfrm>
            <a:off x="2874761" y="2339882"/>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2431" y="1592060"/>
            <a:ext cx="3220988" cy="4705061"/>
          </a:xfrm>
          <a:prstGeom prst="rect">
            <a:avLst/>
          </a:prstGeom>
        </p:spPr>
      </p:pic>
      <p:sp>
        <p:nvSpPr>
          <p:cNvPr id="18" name="Picture Placeholder 25"/>
          <p:cNvSpPr>
            <a:spLocks noGrp="1"/>
          </p:cNvSpPr>
          <p:nvPr>
            <p:ph type="pic" sz="quarter" idx="18"/>
          </p:nvPr>
        </p:nvSpPr>
        <p:spPr>
          <a:xfrm>
            <a:off x="5051504" y="2339882"/>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1749" y="1592060"/>
            <a:ext cx="3220988" cy="4705061"/>
          </a:xfrm>
          <a:prstGeom prst="rect">
            <a:avLst/>
          </a:prstGeom>
        </p:spPr>
      </p:pic>
      <p:sp>
        <p:nvSpPr>
          <p:cNvPr id="20" name="Picture Placeholder 25"/>
          <p:cNvSpPr>
            <a:spLocks noGrp="1"/>
          </p:cNvSpPr>
          <p:nvPr>
            <p:ph type="pic" sz="quarter" idx="19"/>
          </p:nvPr>
        </p:nvSpPr>
        <p:spPr>
          <a:xfrm>
            <a:off x="7250821" y="2339882"/>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21" name="Picture 20">
            <a:extLst>
              <a:ext uri="{FF2B5EF4-FFF2-40B4-BE49-F238E27FC236}">
                <a16:creationId xmlns:a16="http://schemas.microsoft.com/office/drawing/2014/main" id="{02E5A025-B9EC-4B3B-8A5A-78BE0B998494}"/>
              </a:ext>
            </a:extLst>
          </p:cNvPr>
          <p:cNvPicPr>
            <a:picLocks noChangeAspect="1"/>
          </p:cNvPicPr>
          <p:nvPr userDrawn="1"/>
        </p:nvPicPr>
        <p:blipFill>
          <a:blip r:embed="rId3"/>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3244018688"/>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with Footers">
    <p:spTree>
      <p:nvGrpSpPr>
        <p:cNvPr id="1" name=""/>
        <p:cNvGrpSpPr/>
        <p:nvPr/>
      </p:nvGrpSpPr>
      <p:grpSpPr>
        <a:xfrm>
          <a:off x="0" y="0"/>
          <a:ext cx="0" cy="0"/>
          <a:chOff x="0" y="0"/>
          <a:chExt cx="0" cy="0"/>
        </a:xfrm>
      </p:grpSpPr>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8000982"/>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Phone Mockup 05">
    <p:spTree>
      <p:nvGrpSpPr>
        <p:cNvPr id="1" name=""/>
        <p:cNvGrpSpPr/>
        <p:nvPr/>
      </p:nvGrpSpPr>
      <p:grpSpPr>
        <a:xfrm>
          <a:off x="0" y="0"/>
          <a:ext cx="0" cy="0"/>
          <a:chOff x="0" y="0"/>
          <a:chExt cx="0" cy="0"/>
        </a:xfrm>
      </p:grpSpPr>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53816" y="1467259"/>
            <a:ext cx="3891669" cy="5390740"/>
          </a:xfrm>
          <a:prstGeom prst="rect">
            <a:avLst/>
          </a:prstGeom>
        </p:spPr>
      </p:pic>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icture Placeholder 25"/>
          <p:cNvSpPr>
            <a:spLocks noGrp="1"/>
          </p:cNvSpPr>
          <p:nvPr>
            <p:ph type="pic" sz="quarter" idx="17"/>
          </p:nvPr>
        </p:nvSpPr>
        <p:spPr>
          <a:xfrm>
            <a:off x="7038622" y="2252134"/>
            <a:ext cx="2946399" cy="460586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
        <p:nvSpPr>
          <p:cNvPr id="26" name="TextBox 25"/>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27"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pic>
        <p:nvPicPr>
          <p:cNvPr id="11" name="Picture 10">
            <a:extLst>
              <a:ext uri="{FF2B5EF4-FFF2-40B4-BE49-F238E27FC236}">
                <a16:creationId xmlns:a16="http://schemas.microsoft.com/office/drawing/2014/main" id="{02E5A025-B9EC-4B3B-8A5A-78BE0B998494}"/>
              </a:ext>
            </a:extLst>
          </p:cNvPr>
          <p:cNvPicPr>
            <a:picLocks noChangeAspect="1"/>
          </p:cNvPicPr>
          <p:nvPr userDrawn="1"/>
        </p:nvPicPr>
        <p:blipFill>
          <a:blip r:embed="rId3"/>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3173274848"/>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Phone Mockup 06">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1" y="247065"/>
            <a:ext cx="4172655" cy="6095209"/>
          </a:xfrm>
          <a:prstGeom prst="rect">
            <a:avLst/>
          </a:prstGeom>
        </p:spPr>
      </p:pic>
      <p:sp>
        <p:nvSpPr>
          <p:cNvPr id="10" name="Text Placeholder 9"/>
          <p:cNvSpPr>
            <a:spLocks noGrp="1"/>
          </p:cNvSpPr>
          <p:nvPr>
            <p:ph type="body" sz="quarter" idx="10"/>
          </p:nvPr>
        </p:nvSpPr>
        <p:spPr>
          <a:xfrm>
            <a:off x="4323645" y="767788"/>
            <a:ext cx="7059791"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4323221" y="1278801"/>
            <a:ext cx="7072912"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4323221"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27"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3" name="Picture Placeholder 25"/>
          <p:cNvSpPr>
            <a:spLocks noGrp="1"/>
          </p:cNvSpPr>
          <p:nvPr>
            <p:ph type="pic" sz="quarter" idx="17"/>
          </p:nvPr>
        </p:nvSpPr>
        <p:spPr>
          <a:xfrm>
            <a:off x="1066681" y="1216603"/>
            <a:ext cx="2070528" cy="3890536"/>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2" name="Picture 11">
            <a:extLst>
              <a:ext uri="{FF2B5EF4-FFF2-40B4-BE49-F238E27FC236}">
                <a16:creationId xmlns:a16="http://schemas.microsoft.com/office/drawing/2014/main" id="{02E5A025-B9EC-4B3B-8A5A-78BE0B998494}"/>
              </a:ext>
            </a:extLst>
          </p:cNvPr>
          <p:cNvPicPr>
            <a:picLocks noChangeAspect="1"/>
          </p:cNvPicPr>
          <p:nvPr userDrawn="1"/>
        </p:nvPicPr>
        <p:blipFill>
          <a:blip r:embed="rId3"/>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2402071133"/>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eb Browser &amp; iPhone Mockup">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bg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2"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bg1"/>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13" name="Straight Connector 12"/>
          <p:cNvCxnSpPr/>
          <p:nvPr userDrawn="1"/>
        </p:nvCxnSpPr>
        <p:spPr>
          <a:xfrm>
            <a:off x="791633" y="656089"/>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p:cNvSpPr>
            <a:spLocks noGrp="1"/>
          </p:cNvSpPr>
          <p:nvPr>
            <p:ph type="pic" sz="quarter" idx="12"/>
          </p:nvPr>
        </p:nvSpPr>
        <p:spPr>
          <a:xfrm>
            <a:off x="2152651" y="1962228"/>
            <a:ext cx="7886700" cy="4248073"/>
          </a:xfrm>
          <a:custGeom>
            <a:avLst/>
            <a:gdLst>
              <a:gd name="connsiteX0" fmla="*/ 0 w 5915025"/>
              <a:gd name="connsiteY0" fmla="*/ 0 h 3326159"/>
              <a:gd name="connsiteX1" fmla="*/ 5915025 w 5915025"/>
              <a:gd name="connsiteY1" fmla="*/ 0 h 3326159"/>
              <a:gd name="connsiteX2" fmla="*/ 5915025 w 5915025"/>
              <a:gd name="connsiteY2" fmla="*/ 3326159 h 3326159"/>
              <a:gd name="connsiteX3" fmla="*/ 0 w 5915025"/>
              <a:gd name="connsiteY3" fmla="*/ 3326159 h 3326159"/>
            </a:gdLst>
            <a:ahLst/>
            <a:cxnLst>
              <a:cxn ang="0">
                <a:pos x="connsiteX0" y="connsiteY0"/>
              </a:cxn>
              <a:cxn ang="0">
                <a:pos x="connsiteX1" y="connsiteY1"/>
              </a:cxn>
              <a:cxn ang="0">
                <a:pos x="connsiteX2" y="connsiteY2"/>
              </a:cxn>
              <a:cxn ang="0">
                <a:pos x="connsiteX3" y="connsiteY3"/>
              </a:cxn>
            </a:cxnLst>
            <a:rect l="l" t="t" r="r" b="b"/>
            <a:pathLst>
              <a:path w="5915025" h="3326159">
                <a:moveTo>
                  <a:pt x="0" y="0"/>
                </a:moveTo>
                <a:lnTo>
                  <a:pt x="5915025" y="0"/>
                </a:lnTo>
                <a:lnTo>
                  <a:pt x="5915025" y="3326159"/>
                </a:lnTo>
                <a:lnTo>
                  <a:pt x="0" y="3326159"/>
                </a:lnTo>
                <a:close/>
              </a:path>
            </a:pathLst>
          </a:custGeom>
        </p:spPr>
        <p:txBody>
          <a:bodyPr wrap="square" anchor="ctr" anchorCtr="0">
            <a:noAutofit/>
          </a:bodyPr>
          <a:lstStyle>
            <a:lvl1pPr marL="0" indent="0" algn="ctr">
              <a:buFontTx/>
              <a:buNone/>
              <a:defRPr sz="1333">
                <a:solidFill>
                  <a:schemeClr val="accent6"/>
                </a:solidFill>
                <a:latin typeface="Lato" panose="020F0502020204030203" pitchFamily="34" charset="0"/>
              </a:defRPr>
            </a:lvl1pPr>
          </a:lstStyle>
          <a:p>
            <a:endParaRPr lang="en-US"/>
          </a:p>
        </p:txBody>
      </p:sp>
      <p:sp>
        <p:nvSpPr>
          <p:cNvPr id="21" name="Freeform 20"/>
          <p:cNvSpPr/>
          <p:nvPr userDrawn="1"/>
        </p:nvSpPr>
        <p:spPr>
          <a:xfrm>
            <a:off x="2152651" y="1758045"/>
            <a:ext cx="7886700" cy="209019"/>
          </a:xfrm>
          <a:custGeom>
            <a:avLst/>
            <a:gdLst>
              <a:gd name="connsiteX0" fmla="*/ 116359 w 15763003"/>
              <a:gd name="connsiteY0" fmla="*/ 0 h 418038"/>
              <a:gd name="connsiteX1" fmla="*/ 15646645 w 15763003"/>
              <a:gd name="connsiteY1" fmla="*/ 0 h 418038"/>
              <a:gd name="connsiteX2" fmla="*/ 15763003 w 15763003"/>
              <a:gd name="connsiteY2" fmla="*/ 116359 h 418038"/>
              <a:gd name="connsiteX3" fmla="*/ 15763003 w 15763003"/>
              <a:gd name="connsiteY3" fmla="*/ 418038 h 418038"/>
              <a:gd name="connsiteX4" fmla="*/ 0 w 15763003"/>
              <a:gd name="connsiteY4" fmla="*/ 418038 h 418038"/>
              <a:gd name="connsiteX5" fmla="*/ 0 w 15763003"/>
              <a:gd name="connsiteY5" fmla="*/ 116359 h 418038"/>
              <a:gd name="connsiteX6" fmla="*/ 116359 w 15763003"/>
              <a:gd name="connsiteY6" fmla="*/ 0 h 41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63003" h="418038">
                <a:moveTo>
                  <a:pt x="116359" y="0"/>
                </a:moveTo>
                <a:lnTo>
                  <a:pt x="15646645" y="0"/>
                </a:lnTo>
                <a:cubicBezTo>
                  <a:pt x="15710907" y="0"/>
                  <a:pt x="15763003" y="52096"/>
                  <a:pt x="15763003" y="116359"/>
                </a:cubicBezTo>
                <a:lnTo>
                  <a:pt x="15763003" y="418038"/>
                </a:lnTo>
                <a:lnTo>
                  <a:pt x="0" y="418038"/>
                </a:lnTo>
                <a:lnTo>
                  <a:pt x="0" y="116359"/>
                </a:lnTo>
                <a:cubicBezTo>
                  <a:pt x="0" y="52096"/>
                  <a:pt x="52096" y="0"/>
                  <a:pt x="1163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2" name="Oval 21"/>
          <p:cNvSpPr/>
          <p:nvPr userDrawn="1"/>
        </p:nvSpPr>
        <p:spPr>
          <a:xfrm>
            <a:off x="2282033" y="1823549"/>
            <a:ext cx="72231" cy="722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3" name="Oval 22"/>
          <p:cNvSpPr/>
          <p:nvPr userDrawn="1"/>
        </p:nvSpPr>
        <p:spPr>
          <a:xfrm>
            <a:off x="2408814" y="1823549"/>
            <a:ext cx="72231" cy="7223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4" name="Oval 23"/>
          <p:cNvSpPr/>
          <p:nvPr userDrawn="1"/>
        </p:nvSpPr>
        <p:spPr>
          <a:xfrm>
            <a:off x="2535597" y="1823549"/>
            <a:ext cx="72231" cy="722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25" name="Group 24"/>
          <p:cNvGrpSpPr/>
          <p:nvPr userDrawn="1"/>
        </p:nvGrpSpPr>
        <p:grpSpPr>
          <a:xfrm>
            <a:off x="9539287" y="1821575"/>
            <a:ext cx="397403" cy="74204"/>
            <a:chOff x="19078575" y="3106739"/>
            <a:chExt cx="794804" cy="148407"/>
          </a:xfrm>
        </p:grpSpPr>
        <p:grpSp>
          <p:nvGrpSpPr>
            <p:cNvPr id="26" name="Group 25"/>
            <p:cNvGrpSpPr/>
            <p:nvPr/>
          </p:nvGrpSpPr>
          <p:grpSpPr>
            <a:xfrm>
              <a:off x="19736219" y="3106739"/>
              <a:ext cx="137160" cy="137160"/>
              <a:chOff x="19740165" y="3110684"/>
              <a:chExt cx="138113" cy="138113"/>
            </a:xfrm>
          </p:grpSpPr>
          <p:cxnSp>
            <p:nvCxnSpPr>
              <p:cNvPr id="29" name="Straight Connector 28"/>
              <p:cNvCxnSpPr/>
              <p:nvPr/>
            </p:nvCxnSpPr>
            <p:spPr>
              <a:xfrm>
                <a:off x="19740165" y="3110684"/>
                <a:ext cx="138113" cy="138113"/>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9740165" y="3110684"/>
                <a:ext cx="138113" cy="138113"/>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27" name="Rounded Rectangle 26"/>
            <p:cNvSpPr/>
            <p:nvPr/>
          </p:nvSpPr>
          <p:spPr>
            <a:xfrm>
              <a:off x="19415125" y="3110684"/>
              <a:ext cx="144462" cy="144462"/>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cxnSp>
          <p:nvCxnSpPr>
            <p:cNvPr id="28" name="Straight Connector 27"/>
            <p:cNvCxnSpPr/>
            <p:nvPr/>
          </p:nvCxnSpPr>
          <p:spPr>
            <a:xfrm flipH="1">
              <a:off x="19078575" y="3255146"/>
              <a:ext cx="161925"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36" name="Picture Placeholder 35"/>
          <p:cNvSpPr>
            <a:spLocks noGrp="1"/>
          </p:cNvSpPr>
          <p:nvPr>
            <p:ph type="pic" sz="quarter" idx="17"/>
          </p:nvPr>
        </p:nvSpPr>
        <p:spPr>
          <a:xfrm>
            <a:off x="7825948" y="2841619"/>
            <a:ext cx="1740432" cy="3212479"/>
          </a:xfrm>
          <a:custGeom>
            <a:avLst/>
            <a:gdLst>
              <a:gd name="connsiteX0" fmla="*/ 8541 w 1308021"/>
              <a:gd name="connsiteY0" fmla="*/ 0 h 2409359"/>
              <a:gd name="connsiteX1" fmla="*/ 1299480 w 1308021"/>
              <a:gd name="connsiteY1" fmla="*/ 0 h 2409359"/>
              <a:gd name="connsiteX2" fmla="*/ 1308021 w 1308021"/>
              <a:gd name="connsiteY2" fmla="*/ 8878 h 2409359"/>
              <a:gd name="connsiteX3" fmla="*/ 1308021 w 1308021"/>
              <a:gd name="connsiteY3" fmla="*/ 2400481 h 2409359"/>
              <a:gd name="connsiteX4" fmla="*/ 1299480 w 1308021"/>
              <a:gd name="connsiteY4" fmla="*/ 2409359 h 2409359"/>
              <a:gd name="connsiteX5" fmla="*/ 8541 w 1308021"/>
              <a:gd name="connsiteY5" fmla="*/ 2409359 h 2409359"/>
              <a:gd name="connsiteX6" fmla="*/ 0 w 1308021"/>
              <a:gd name="connsiteY6" fmla="*/ 2400481 h 2409359"/>
              <a:gd name="connsiteX7" fmla="*/ 0 w 1308021"/>
              <a:gd name="connsiteY7" fmla="*/ 8878 h 2409359"/>
              <a:gd name="connsiteX8" fmla="*/ 8541 w 1308021"/>
              <a:gd name="connsiteY8" fmla="*/ 0 h 24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8021" h="2409359">
                <a:moveTo>
                  <a:pt x="8541" y="0"/>
                </a:moveTo>
                <a:lnTo>
                  <a:pt x="1299480" y="0"/>
                </a:lnTo>
                <a:cubicBezTo>
                  <a:pt x="1304198" y="0"/>
                  <a:pt x="1308021" y="3975"/>
                  <a:pt x="1308021" y="8878"/>
                </a:cubicBezTo>
                <a:lnTo>
                  <a:pt x="1308021" y="2400481"/>
                </a:lnTo>
                <a:cubicBezTo>
                  <a:pt x="1308021" y="2405384"/>
                  <a:pt x="1304198" y="2409359"/>
                  <a:pt x="1299480" y="2409359"/>
                </a:cubicBezTo>
                <a:lnTo>
                  <a:pt x="8541" y="2409359"/>
                </a:lnTo>
                <a:cubicBezTo>
                  <a:pt x="3824" y="2409359"/>
                  <a:pt x="0" y="2405384"/>
                  <a:pt x="0" y="2400481"/>
                </a:cubicBezTo>
                <a:lnTo>
                  <a:pt x="0" y="8878"/>
                </a:lnTo>
                <a:cubicBezTo>
                  <a:pt x="0" y="3975"/>
                  <a:pt x="3824" y="0"/>
                  <a:pt x="8541"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6"/>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8" name="Picture 17">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1912245893"/>
      </p:ext>
    </p:extLst>
  </p:cSld>
  <p:clrMapOvr>
    <a:masterClrMapping/>
  </p:clrMapOvr>
  <p:transition spd="slow" advClick="0" advTm="3000">
    <p:fade/>
  </p:transition>
  <p:extLst>
    <p:ext uri="{DCECCB84-F9BA-43D5-87BE-67443E8EF086}">
      <p15:sldGuideLst xmlns:p15="http://schemas.microsoft.com/office/powerpoint/2012/main">
        <p15:guide id="1" orient="horz" pos="2934">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sp>
        <p:nvSpPr>
          <p:cNvPr id="19" name="Rectangle 18"/>
          <p:cNvSpPr/>
          <p:nvPr userDrawn="1"/>
        </p:nvSpPr>
        <p:spPr>
          <a:xfrm>
            <a:off x="793752" y="2579511"/>
            <a:ext cx="10604499" cy="2496773"/>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2047" y="1909514"/>
            <a:ext cx="6703101" cy="4066455"/>
          </a:xfrm>
          <a:prstGeom prst="rect">
            <a:avLst/>
          </a:prstGeom>
        </p:spPr>
      </p:pic>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4" name="Picture Placeholder 2"/>
          <p:cNvSpPr>
            <a:spLocks noGrp="1"/>
          </p:cNvSpPr>
          <p:nvPr>
            <p:ph type="pic" sz="quarter" idx="12"/>
          </p:nvPr>
        </p:nvSpPr>
        <p:spPr>
          <a:xfrm>
            <a:off x="2610015" y="2286000"/>
            <a:ext cx="4847167" cy="309880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pic>
        <p:nvPicPr>
          <p:cNvPr id="15" name="Picture 14">
            <a:extLst>
              <a:ext uri="{FF2B5EF4-FFF2-40B4-BE49-F238E27FC236}">
                <a16:creationId xmlns:a16="http://schemas.microsoft.com/office/drawing/2014/main" id="{02E5A025-B9EC-4B3B-8A5A-78BE0B998494}"/>
              </a:ext>
            </a:extLst>
          </p:cNvPr>
          <p:cNvPicPr>
            <a:picLocks noChangeAspect="1"/>
          </p:cNvPicPr>
          <p:nvPr userDrawn="1"/>
        </p:nvPicPr>
        <p:blipFill>
          <a:blip r:embed="rId3"/>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4007944522"/>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Break P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nchor="ctr" anchorCtr="0"/>
          <a:lstStyle>
            <a:lvl1pPr marL="0" indent="0" algn="ctr">
              <a:buNone/>
              <a:defRPr sz="1600">
                <a:solidFill>
                  <a:schemeClr val="accent5"/>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46275884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mpany History Page 1">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p:cNvSpPr>
          <p:nvPr>
            <p:ph type="pic" sz="quarter" idx="12"/>
          </p:nvPr>
        </p:nvSpPr>
        <p:spPr>
          <a:xfrm>
            <a:off x="5586012" y="2120015"/>
            <a:ext cx="1380952" cy="1380952"/>
          </a:xfrm>
          <a:prstGeom prst="ellipse">
            <a:avLst/>
          </a:prstGeom>
          <a:noFill/>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dirty="0"/>
          </a:p>
        </p:txBody>
      </p:sp>
      <p:sp>
        <p:nvSpPr>
          <p:cNvPr id="20" name="Picture Placeholder 9"/>
          <p:cNvSpPr>
            <a:spLocks noGrp="1"/>
          </p:cNvSpPr>
          <p:nvPr>
            <p:ph type="pic" sz="quarter" idx="13"/>
          </p:nvPr>
        </p:nvSpPr>
        <p:spPr>
          <a:xfrm>
            <a:off x="2027145" y="4311469"/>
            <a:ext cx="1380952" cy="1380952"/>
          </a:xfrm>
          <a:prstGeom prst="ellipse">
            <a:avLst/>
          </a:prstGeom>
          <a:noFill/>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dirty="0"/>
          </a:p>
        </p:txBody>
      </p:sp>
      <p:sp>
        <p:nvSpPr>
          <p:cNvPr id="21" name="Picture Placeholder 9"/>
          <p:cNvSpPr>
            <a:spLocks noGrp="1"/>
          </p:cNvSpPr>
          <p:nvPr>
            <p:ph type="pic" sz="quarter" idx="14"/>
          </p:nvPr>
        </p:nvSpPr>
        <p:spPr>
          <a:xfrm>
            <a:off x="9209745" y="4311469"/>
            <a:ext cx="1380952" cy="1380952"/>
          </a:xfrm>
          <a:prstGeom prst="ellipse">
            <a:avLst/>
          </a:prstGeom>
          <a:noFill/>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dirty="0"/>
          </a:p>
        </p:txBody>
      </p:sp>
      <p:sp>
        <p:nvSpPr>
          <p:cNvPr id="12" name="TextBox 11"/>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7"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4077236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eet Our Team Page">
    <p:spTree>
      <p:nvGrpSpPr>
        <p:cNvPr id="1" name=""/>
        <p:cNvGrpSpPr/>
        <p:nvPr/>
      </p:nvGrpSpPr>
      <p:grpSpPr>
        <a:xfrm>
          <a:off x="0" y="0"/>
          <a:ext cx="0" cy="0"/>
          <a:chOff x="0" y="0"/>
          <a:chExt cx="0" cy="0"/>
        </a:xfrm>
      </p:grpSpPr>
      <p:sp>
        <p:nvSpPr>
          <p:cNvPr id="16" name="Picture Placeholder 9"/>
          <p:cNvSpPr>
            <a:spLocks noGrp="1"/>
          </p:cNvSpPr>
          <p:nvPr>
            <p:ph type="pic" sz="quarter" idx="11"/>
          </p:nvPr>
        </p:nvSpPr>
        <p:spPr>
          <a:xfrm>
            <a:off x="1114893" y="1988357"/>
            <a:ext cx="1193803" cy="1193803"/>
          </a:xfrm>
          <a:prstGeom prst="ellipse">
            <a:avLst/>
          </a:prstGeom>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17" name="Picture Placeholder 9"/>
          <p:cNvSpPr>
            <a:spLocks noGrp="1"/>
          </p:cNvSpPr>
          <p:nvPr>
            <p:ph type="pic" sz="quarter" idx="12"/>
          </p:nvPr>
        </p:nvSpPr>
        <p:spPr>
          <a:xfrm>
            <a:off x="3306707" y="1988357"/>
            <a:ext cx="1193803" cy="1193803"/>
          </a:xfrm>
          <a:prstGeom prst="ellipse">
            <a:avLst/>
          </a:prstGeom>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18" name="Picture Placeholder 9"/>
          <p:cNvSpPr>
            <a:spLocks noGrp="1"/>
          </p:cNvSpPr>
          <p:nvPr>
            <p:ph type="pic" sz="quarter" idx="13"/>
          </p:nvPr>
        </p:nvSpPr>
        <p:spPr>
          <a:xfrm>
            <a:off x="5498520" y="1988357"/>
            <a:ext cx="1193803" cy="1193803"/>
          </a:xfrm>
          <a:prstGeom prst="ellipse">
            <a:avLst/>
          </a:prstGeom>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19" name="Picture Placeholder 9"/>
          <p:cNvSpPr>
            <a:spLocks noGrp="1"/>
          </p:cNvSpPr>
          <p:nvPr>
            <p:ph type="pic" sz="quarter" idx="14"/>
          </p:nvPr>
        </p:nvSpPr>
        <p:spPr>
          <a:xfrm>
            <a:off x="7690333" y="1988357"/>
            <a:ext cx="1193803" cy="1193803"/>
          </a:xfrm>
          <a:prstGeom prst="ellipse">
            <a:avLst/>
          </a:prstGeom>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0" name="Picture Placeholder 9"/>
          <p:cNvSpPr>
            <a:spLocks noGrp="1"/>
          </p:cNvSpPr>
          <p:nvPr>
            <p:ph type="pic" sz="quarter" idx="15"/>
          </p:nvPr>
        </p:nvSpPr>
        <p:spPr>
          <a:xfrm>
            <a:off x="9882148" y="1988357"/>
            <a:ext cx="1193803" cy="1193803"/>
          </a:xfrm>
          <a:prstGeom prst="ellipse">
            <a:avLst/>
          </a:prstGeom>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1" name="Picture Placeholder 9"/>
          <p:cNvSpPr>
            <a:spLocks noGrp="1"/>
          </p:cNvSpPr>
          <p:nvPr>
            <p:ph type="pic" sz="quarter" idx="16"/>
          </p:nvPr>
        </p:nvSpPr>
        <p:spPr>
          <a:xfrm>
            <a:off x="1114893" y="3987361"/>
            <a:ext cx="1193803" cy="1193803"/>
          </a:xfrm>
          <a:prstGeom prst="ellipse">
            <a:avLst/>
          </a:prstGeom>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dirty="0"/>
          </a:p>
        </p:txBody>
      </p:sp>
      <p:sp>
        <p:nvSpPr>
          <p:cNvPr id="22" name="Picture Placeholder 9"/>
          <p:cNvSpPr>
            <a:spLocks noGrp="1"/>
          </p:cNvSpPr>
          <p:nvPr>
            <p:ph type="pic" sz="quarter" idx="17"/>
          </p:nvPr>
        </p:nvSpPr>
        <p:spPr>
          <a:xfrm>
            <a:off x="3306707" y="3987361"/>
            <a:ext cx="1193803" cy="1193803"/>
          </a:xfrm>
          <a:prstGeom prst="ellipse">
            <a:avLst/>
          </a:prstGeom>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3" name="Picture Placeholder 9"/>
          <p:cNvSpPr>
            <a:spLocks noGrp="1"/>
          </p:cNvSpPr>
          <p:nvPr>
            <p:ph type="pic" sz="quarter" idx="18"/>
          </p:nvPr>
        </p:nvSpPr>
        <p:spPr>
          <a:xfrm>
            <a:off x="5498520" y="3987361"/>
            <a:ext cx="1193803" cy="1193803"/>
          </a:xfrm>
          <a:prstGeom prst="ellipse">
            <a:avLst/>
          </a:prstGeom>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4" name="Picture Placeholder 9"/>
          <p:cNvSpPr>
            <a:spLocks noGrp="1"/>
          </p:cNvSpPr>
          <p:nvPr>
            <p:ph type="pic" sz="quarter" idx="19"/>
          </p:nvPr>
        </p:nvSpPr>
        <p:spPr>
          <a:xfrm>
            <a:off x="7690333" y="3987361"/>
            <a:ext cx="1193803" cy="1193803"/>
          </a:xfrm>
          <a:prstGeom prst="ellipse">
            <a:avLst/>
          </a:prstGeom>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5" name="Picture Placeholder 9"/>
          <p:cNvSpPr>
            <a:spLocks noGrp="1"/>
          </p:cNvSpPr>
          <p:nvPr>
            <p:ph type="pic" sz="quarter" idx="20"/>
          </p:nvPr>
        </p:nvSpPr>
        <p:spPr>
          <a:xfrm>
            <a:off x="9882148" y="3987361"/>
            <a:ext cx="1193803" cy="1193803"/>
          </a:xfrm>
          <a:prstGeom prst="ellipse">
            <a:avLst/>
          </a:prstGeom>
          <a:ln w="12700">
            <a:solidFill>
              <a:schemeClr val="bg1"/>
            </a:solidFill>
          </a:ln>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8" name="TextBox 27"/>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32"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3" name="Text Placeholder 9"/>
          <p:cNvSpPr>
            <a:spLocks noGrp="1"/>
          </p:cNvSpPr>
          <p:nvPr>
            <p:ph type="body" sz="quarter" idx="2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34" name="Straight Connector 33"/>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6"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3817597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animEffect transition="in" filter="fade">
                                      <p:cBhvr>
                                        <p:cTn id="11" dur="500"/>
                                        <p:tgtEl>
                                          <p:spTgt spid="3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ight Half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6096000" y="1"/>
            <a:ext cx="6096000" cy="6857999"/>
          </a:xfrm>
          <a:prstGeom prst="rect">
            <a:avLst/>
          </a:prstGeom>
          <a:ln w="9525">
            <a:noFill/>
          </a:ln>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
        <p:nvSpPr>
          <p:cNvPr id="3" name="Text Placeholder 9"/>
          <p:cNvSpPr>
            <a:spLocks noGrp="1"/>
          </p:cNvSpPr>
          <p:nvPr>
            <p:ph type="body" sz="quarter" idx="11"/>
          </p:nvPr>
        </p:nvSpPr>
        <p:spPr>
          <a:xfrm>
            <a:off x="778937" y="767788"/>
            <a:ext cx="4441457"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4" name="Text Placeholder 9"/>
          <p:cNvSpPr>
            <a:spLocks noGrp="1"/>
          </p:cNvSpPr>
          <p:nvPr>
            <p:ph type="body" sz="quarter" idx="12"/>
          </p:nvPr>
        </p:nvSpPr>
        <p:spPr>
          <a:xfrm>
            <a:off x="791634" y="1278801"/>
            <a:ext cx="4441457"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90426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ortfolio Left Half Page Pictur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3" y="1"/>
            <a:ext cx="6096000" cy="6857999"/>
          </a:xfrm>
          <a:prstGeom prst="rect">
            <a:avLst/>
          </a:prstGeom>
          <a:ln w="9525">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a:p>
        </p:txBody>
      </p:sp>
      <p:sp>
        <p:nvSpPr>
          <p:cNvPr id="3" name="Text Placeholder 9"/>
          <p:cNvSpPr>
            <a:spLocks noGrp="1"/>
          </p:cNvSpPr>
          <p:nvPr>
            <p:ph type="body" sz="quarter" idx="11"/>
          </p:nvPr>
        </p:nvSpPr>
        <p:spPr>
          <a:xfrm>
            <a:off x="6874939" y="767787"/>
            <a:ext cx="4525428" cy="908612"/>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4" name="Text Placeholder 9"/>
          <p:cNvSpPr>
            <a:spLocks noGrp="1"/>
          </p:cNvSpPr>
          <p:nvPr>
            <p:ph type="body" sz="quarter" idx="12"/>
          </p:nvPr>
        </p:nvSpPr>
        <p:spPr>
          <a:xfrm>
            <a:off x="6887637" y="1742352"/>
            <a:ext cx="4525428"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6887636"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5"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6"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28897920"/>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Our Creative Force 2">
    <p:spTree>
      <p:nvGrpSpPr>
        <p:cNvPr id="1" name=""/>
        <p:cNvGrpSpPr/>
        <p:nvPr/>
      </p:nvGrpSpPr>
      <p:grpSpPr>
        <a:xfrm>
          <a:off x="0" y="0"/>
          <a:ext cx="0" cy="0"/>
          <a:chOff x="0" y="0"/>
          <a:chExt cx="0" cy="0"/>
        </a:xfrm>
      </p:grpSpPr>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20" name="Picture Placeholder 3"/>
          <p:cNvSpPr>
            <a:spLocks noGrp="1"/>
          </p:cNvSpPr>
          <p:nvPr>
            <p:ph type="pic" sz="quarter" idx="12"/>
          </p:nvPr>
        </p:nvSpPr>
        <p:spPr>
          <a:xfrm>
            <a:off x="791633" y="2057400"/>
            <a:ext cx="3310848" cy="2656840"/>
          </a:xfrm>
          <a:prstGeom prst="rect">
            <a:avLst/>
          </a:prstGeom>
          <a:ln w="6350">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dirty="0"/>
          </a:p>
        </p:txBody>
      </p:sp>
      <p:sp>
        <p:nvSpPr>
          <p:cNvPr id="14"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5"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18" name="Straight Connector 17"/>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icture Placeholder 3"/>
          <p:cNvSpPr>
            <a:spLocks noGrp="1"/>
          </p:cNvSpPr>
          <p:nvPr>
            <p:ph type="pic" sz="quarter" idx="13"/>
          </p:nvPr>
        </p:nvSpPr>
        <p:spPr>
          <a:xfrm>
            <a:off x="4438459" y="2057400"/>
            <a:ext cx="3310848" cy="2656840"/>
          </a:xfrm>
          <a:prstGeom prst="rect">
            <a:avLst/>
          </a:prstGeom>
          <a:ln w="6350">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dirty="0"/>
          </a:p>
        </p:txBody>
      </p:sp>
      <p:sp>
        <p:nvSpPr>
          <p:cNvPr id="26" name="Picture Placeholder 3"/>
          <p:cNvSpPr>
            <a:spLocks noGrp="1"/>
          </p:cNvSpPr>
          <p:nvPr>
            <p:ph type="pic" sz="quarter" idx="14"/>
          </p:nvPr>
        </p:nvSpPr>
        <p:spPr>
          <a:xfrm>
            <a:off x="8085285" y="2057400"/>
            <a:ext cx="3310848" cy="2656840"/>
          </a:xfrm>
          <a:prstGeom prst="rect">
            <a:avLst/>
          </a:prstGeom>
          <a:ln w="6350">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dirty="0"/>
          </a:p>
        </p:txBody>
      </p:sp>
      <p:sp>
        <p:nvSpPr>
          <p:cNvPr id="19"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1"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9393208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67742"/>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imple Portfolio Single Show">
    <p:spTree>
      <p:nvGrpSpPr>
        <p:cNvPr id="1" name=""/>
        <p:cNvGrpSpPr/>
        <p:nvPr/>
      </p:nvGrpSpPr>
      <p:grpSpPr>
        <a:xfrm>
          <a:off x="0" y="0"/>
          <a:ext cx="0" cy="0"/>
          <a:chOff x="0" y="0"/>
          <a:chExt cx="0" cy="0"/>
        </a:xfrm>
      </p:grpSpPr>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4"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5"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18" name="Straight Connector 17"/>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Picture Placeholder 3"/>
          <p:cNvSpPr>
            <a:spLocks noGrp="1"/>
          </p:cNvSpPr>
          <p:nvPr>
            <p:ph type="pic" sz="quarter" idx="12"/>
          </p:nvPr>
        </p:nvSpPr>
        <p:spPr>
          <a:xfrm>
            <a:off x="791633" y="2057399"/>
            <a:ext cx="5315656" cy="3675047"/>
          </a:xfrm>
          <a:prstGeom prst="rect">
            <a:avLst/>
          </a:prstGeom>
          <a:ln w="6350">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3"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338119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Various Project Show Case">
    <p:spTree>
      <p:nvGrpSpPr>
        <p:cNvPr id="1" name=""/>
        <p:cNvGrpSpPr/>
        <p:nvPr/>
      </p:nvGrpSpPr>
      <p:grpSpPr>
        <a:xfrm>
          <a:off x="0" y="0"/>
          <a:ext cx="0" cy="0"/>
          <a:chOff x="0" y="0"/>
          <a:chExt cx="0" cy="0"/>
        </a:xfrm>
      </p:grpSpPr>
      <p:sp>
        <p:nvSpPr>
          <p:cNvPr id="44" name="Text Placeholder 9"/>
          <p:cNvSpPr>
            <a:spLocks noGrp="1"/>
          </p:cNvSpPr>
          <p:nvPr userDrawn="1">
            <p:ph type="body" sz="quarter" idx="18"/>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45" name="Text Placeholder 9"/>
          <p:cNvSpPr>
            <a:spLocks noGrp="1"/>
          </p:cNvSpPr>
          <p:nvPr userDrawn="1">
            <p:ph type="body" sz="quarter" idx="19"/>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46" name="Straight Connector 45"/>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Picture Placeholder 17"/>
          <p:cNvSpPr>
            <a:spLocks noGrp="1"/>
          </p:cNvSpPr>
          <p:nvPr>
            <p:ph type="pic" sz="quarter" idx="10"/>
          </p:nvPr>
        </p:nvSpPr>
        <p:spPr>
          <a:xfrm>
            <a:off x="792521" y="2057400"/>
            <a:ext cx="2645664" cy="1828800"/>
          </a:xfrm>
          <a:prstGeom prst="rect">
            <a:avLst/>
          </a:prstGeom>
          <a:noFill/>
          <a:ln>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a:p>
        </p:txBody>
      </p:sp>
      <p:sp>
        <p:nvSpPr>
          <p:cNvPr id="40" name="TextBox 39"/>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42" name="Picture Placeholder 17"/>
          <p:cNvSpPr>
            <a:spLocks noGrp="1"/>
          </p:cNvSpPr>
          <p:nvPr>
            <p:ph type="pic" sz="quarter" idx="20"/>
          </p:nvPr>
        </p:nvSpPr>
        <p:spPr>
          <a:xfrm>
            <a:off x="6082073" y="2057400"/>
            <a:ext cx="2645664" cy="1828800"/>
          </a:xfrm>
          <a:prstGeom prst="rect">
            <a:avLst/>
          </a:prstGeom>
          <a:noFill/>
          <a:ln>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a:p>
        </p:txBody>
      </p:sp>
      <p:sp>
        <p:nvSpPr>
          <p:cNvPr id="47" name="Picture Placeholder 17"/>
          <p:cNvSpPr>
            <a:spLocks noGrp="1"/>
          </p:cNvSpPr>
          <p:nvPr>
            <p:ph type="pic" sz="quarter" idx="21"/>
          </p:nvPr>
        </p:nvSpPr>
        <p:spPr>
          <a:xfrm>
            <a:off x="3437297" y="3884531"/>
            <a:ext cx="2645664" cy="1828800"/>
          </a:xfrm>
          <a:prstGeom prst="rect">
            <a:avLst/>
          </a:prstGeom>
          <a:noFill/>
          <a:ln>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a:p>
        </p:txBody>
      </p:sp>
      <p:sp>
        <p:nvSpPr>
          <p:cNvPr id="60" name="Picture Placeholder 17"/>
          <p:cNvSpPr>
            <a:spLocks noGrp="1"/>
          </p:cNvSpPr>
          <p:nvPr>
            <p:ph type="pic" sz="quarter" idx="22"/>
          </p:nvPr>
        </p:nvSpPr>
        <p:spPr>
          <a:xfrm>
            <a:off x="8726849" y="3884531"/>
            <a:ext cx="2645664" cy="1828800"/>
          </a:xfrm>
          <a:prstGeom prst="rect">
            <a:avLst/>
          </a:prstGeom>
          <a:noFill/>
          <a:ln>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a:p>
        </p:txBody>
      </p:sp>
      <p:sp>
        <p:nvSpPr>
          <p:cNvPr id="15"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6"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418350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animEffect transition="in" filter="fade">
                                      <p:cBhvr>
                                        <p:cTn id="11" dur="500"/>
                                        <p:tgtEl>
                                          <p:spTgt spid="4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
                                            <p:txEl>
                                              <p:pRg st="0" end="0"/>
                                            </p:txEl>
                                          </p:spTgt>
                                        </p:tgtEl>
                                        <p:attrNameLst>
                                          <p:attrName>style.visibility</p:attrName>
                                        </p:attrNameLst>
                                      </p:cBhvr>
                                      <p:to>
                                        <p:strVal val="visible"/>
                                      </p:to>
                                    </p:set>
                                    <p:animEffect transition="in" filter="fade">
                                      <p:cBhvr>
                                        <p:cTn id="15"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Featured Services Page">
    <p:spTree>
      <p:nvGrpSpPr>
        <p:cNvPr id="1" name=""/>
        <p:cNvGrpSpPr/>
        <p:nvPr/>
      </p:nvGrpSpPr>
      <p:grpSpPr>
        <a:xfrm>
          <a:off x="0" y="0"/>
          <a:ext cx="0" cy="0"/>
          <a:chOff x="0" y="0"/>
          <a:chExt cx="0" cy="0"/>
        </a:xfrm>
      </p:grpSpPr>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4"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5"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18" name="Straight Connector 17"/>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Picture Placeholder 3"/>
          <p:cNvSpPr>
            <a:spLocks noGrp="1"/>
          </p:cNvSpPr>
          <p:nvPr>
            <p:ph type="pic" sz="quarter" idx="12"/>
          </p:nvPr>
        </p:nvSpPr>
        <p:spPr>
          <a:xfrm>
            <a:off x="791635" y="2057400"/>
            <a:ext cx="2510365" cy="3657601"/>
          </a:xfrm>
          <a:prstGeom prst="rect">
            <a:avLst/>
          </a:prstGeom>
          <a:ln w="6350">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dirty="0"/>
          </a:p>
        </p:txBody>
      </p:sp>
      <p:sp>
        <p:nvSpPr>
          <p:cNvPr id="28" name="Picture Placeholder 3"/>
          <p:cNvSpPr>
            <a:spLocks noGrp="1"/>
          </p:cNvSpPr>
          <p:nvPr>
            <p:ph type="pic" sz="quarter" idx="13"/>
          </p:nvPr>
        </p:nvSpPr>
        <p:spPr>
          <a:xfrm>
            <a:off x="8885768" y="2057400"/>
            <a:ext cx="2510365" cy="3657601"/>
          </a:xfrm>
          <a:prstGeom prst="rect">
            <a:avLst/>
          </a:prstGeom>
          <a:ln w="6350">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dirty="0"/>
          </a:p>
        </p:txBody>
      </p:sp>
      <p:sp>
        <p:nvSpPr>
          <p:cNvPr id="29" name="Picture Placeholder 3"/>
          <p:cNvSpPr>
            <a:spLocks noGrp="1"/>
          </p:cNvSpPr>
          <p:nvPr>
            <p:ph type="pic" sz="quarter" idx="14"/>
          </p:nvPr>
        </p:nvSpPr>
        <p:spPr>
          <a:xfrm>
            <a:off x="6187723" y="2057400"/>
            <a:ext cx="2510365" cy="3657601"/>
          </a:xfrm>
          <a:prstGeom prst="rect">
            <a:avLst/>
          </a:prstGeom>
          <a:ln w="6350">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dirty="0"/>
          </a:p>
        </p:txBody>
      </p:sp>
      <p:sp>
        <p:nvSpPr>
          <p:cNvPr id="30" name="Picture Placeholder 3"/>
          <p:cNvSpPr>
            <a:spLocks noGrp="1"/>
          </p:cNvSpPr>
          <p:nvPr>
            <p:ph type="pic" sz="quarter" idx="15"/>
          </p:nvPr>
        </p:nvSpPr>
        <p:spPr>
          <a:xfrm>
            <a:off x="3489679" y="2057400"/>
            <a:ext cx="2510365" cy="3657601"/>
          </a:xfrm>
          <a:prstGeom prst="rect">
            <a:avLst/>
          </a:prstGeom>
          <a:ln w="6350">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dirty="0"/>
          </a:p>
        </p:txBody>
      </p:sp>
      <p:sp>
        <p:nvSpPr>
          <p:cNvPr id="19"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0"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7982563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mall Picture at Left Side">
    <p:spTree>
      <p:nvGrpSpPr>
        <p:cNvPr id="1" name=""/>
        <p:cNvGrpSpPr/>
        <p:nvPr/>
      </p:nvGrpSpPr>
      <p:grpSpPr>
        <a:xfrm>
          <a:off x="0" y="0"/>
          <a:ext cx="0" cy="0"/>
          <a:chOff x="0" y="0"/>
          <a:chExt cx="0" cy="0"/>
        </a:xfrm>
      </p:grpSpPr>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4"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5"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18" name="Straight Connector 17"/>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Picture Placeholder 3"/>
          <p:cNvSpPr>
            <a:spLocks noGrp="1"/>
          </p:cNvSpPr>
          <p:nvPr>
            <p:ph type="pic" sz="quarter" idx="12"/>
          </p:nvPr>
        </p:nvSpPr>
        <p:spPr>
          <a:xfrm>
            <a:off x="791635" y="2057400"/>
            <a:ext cx="3589867" cy="3657601"/>
          </a:xfrm>
          <a:prstGeom prst="rect">
            <a:avLst/>
          </a:prstGeom>
          <a:ln w="6350">
            <a:noFill/>
          </a:ln>
        </p:spPr>
        <p:txBody>
          <a:bodyPr anchor="ctr" anchorCtr="0"/>
          <a:lstStyle>
            <a:lvl1pPr marL="0" indent="0" algn="ctr">
              <a:buNone/>
              <a:defRPr sz="1333">
                <a:solidFill>
                  <a:schemeClr val="accent5"/>
                </a:solidFill>
                <a:latin typeface="Lato" panose="020F050202020403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3"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7439822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Blank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3280698350"/>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Mini Half Picture at Righ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9" name="Picture Placeholder 2"/>
          <p:cNvSpPr>
            <a:spLocks noGrp="1"/>
          </p:cNvSpPr>
          <p:nvPr>
            <p:ph type="pic" sz="quarter" idx="13"/>
          </p:nvPr>
        </p:nvSpPr>
        <p:spPr>
          <a:xfrm>
            <a:off x="6301316" y="2057400"/>
            <a:ext cx="50948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pic>
        <p:nvPicPr>
          <p:cNvPr id="13" name="Picture 12">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2601558822"/>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ith Mini Half Picture at Left">
    <p:spTree>
      <p:nvGrpSpPr>
        <p:cNvPr id="1" name=""/>
        <p:cNvGrpSpPr/>
        <p:nvPr/>
      </p:nvGrpSpPr>
      <p:grpSpPr>
        <a:xfrm>
          <a:off x="0" y="0"/>
          <a:ext cx="0" cy="0"/>
          <a:chOff x="0" y="0"/>
          <a:chExt cx="0" cy="0"/>
        </a:xfrm>
      </p:grpSpPr>
      <p:sp>
        <p:nvSpPr>
          <p:cNvPr id="13" name="Rectangle 12"/>
          <p:cNvSpPr/>
          <p:nvPr userDrawn="1"/>
        </p:nvSpPr>
        <p:spPr>
          <a:xfrm>
            <a:off x="791634" y="2057400"/>
            <a:ext cx="10604500" cy="36576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9" name="Picture Placeholder 2"/>
          <p:cNvSpPr>
            <a:spLocks noGrp="1"/>
          </p:cNvSpPr>
          <p:nvPr>
            <p:ph type="pic" sz="quarter" idx="13"/>
          </p:nvPr>
        </p:nvSpPr>
        <p:spPr>
          <a:xfrm>
            <a:off x="791634" y="2057400"/>
            <a:ext cx="5094817" cy="3657600"/>
          </a:xfrm>
          <a:prstGeom prst="rect">
            <a:avLst/>
          </a:prstGeom>
          <a:solidFill>
            <a:srgbClr val="CCCCCC"/>
          </a:solidFill>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pic>
        <p:nvPicPr>
          <p:cNvPr id="14" name="Picture 13">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677247561"/>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r Vision, Mission &amp; Values Slid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3" name="Picture Placeholder 7"/>
          <p:cNvSpPr>
            <a:spLocks noGrp="1"/>
          </p:cNvSpPr>
          <p:nvPr>
            <p:ph type="pic" sz="quarter" idx="12"/>
          </p:nvPr>
        </p:nvSpPr>
        <p:spPr>
          <a:xfrm>
            <a:off x="0" y="2057400"/>
            <a:ext cx="4203621" cy="3657600"/>
          </a:xfrm>
          <a:custGeom>
            <a:avLst/>
            <a:gdLst>
              <a:gd name="connsiteX0" fmla="*/ 0 w 9516533"/>
              <a:gd name="connsiteY0" fmla="*/ 0 h 8280400"/>
              <a:gd name="connsiteX1" fmla="*/ 5376333 w 9516533"/>
              <a:gd name="connsiteY1" fmla="*/ 0 h 8280400"/>
              <a:gd name="connsiteX2" fmla="*/ 9516533 w 9516533"/>
              <a:gd name="connsiteY2" fmla="*/ 4140200 h 8280400"/>
              <a:gd name="connsiteX3" fmla="*/ 5376333 w 9516533"/>
              <a:gd name="connsiteY3" fmla="*/ 8280400 h 8280400"/>
              <a:gd name="connsiteX4" fmla="*/ 0 w 9516533"/>
              <a:gd name="connsiteY4" fmla="*/ 8280400 h 828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6533" h="8280400">
                <a:moveTo>
                  <a:pt x="0" y="0"/>
                </a:moveTo>
                <a:lnTo>
                  <a:pt x="5376333" y="0"/>
                </a:lnTo>
                <a:cubicBezTo>
                  <a:pt x="7662902" y="0"/>
                  <a:pt x="9516533" y="1853631"/>
                  <a:pt x="9516533" y="4140200"/>
                </a:cubicBezTo>
                <a:cubicBezTo>
                  <a:pt x="9516533" y="6426769"/>
                  <a:pt x="7662902" y="8280400"/>
                  <a:pt x="5376333" y="8280400"/>
                </a:cubicBezTo>
                <a:lnTo>
                  <a:pt x="0" y="8280400"/>
                </a:lnTo>
                <a:close/>
              </a:path>
            </a:pathLst>
          </a:custGeom>
        </p:spPr>
        <p:txBody>
          <a:bodyPr wrap="square" lIns="0" tIns="0" rIns="0" bIns="0" anchor="ctr" anchorCtr="0">
            <a:noAutofit/>
          </a:bodyPr>
          <a:lstStyle>
            <a:lvl1pPr marL="0" indent="0" algn="ctr">
              <a:buFontTx/>
              <a:buNone/>
              <a:defRPr sz="1333">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4" name="Picture 13">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1614942555"/>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Half Picture at Left 0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5314951" cy="68580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92820527"/>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Half Picture at Left 02">
    <p:spTree>
      <p:nvGrpSpPr>
        <p:cNvPr id="1" name=""/>
        <p:cNvGrpSpPr/>
        <p:nvPr/>
      </p:nvGrpSpPr>
      <p:grpSpPr>
        <a:xfrm>
          <a:off x="0" y="0"/>
          <a:ext cx="0" cy="0"/>
          <a:chOff x="0" y="0"/>
          <a:chExt cx="0" cy="0"/>
        </a:xfrm>
      </p:grpSpPr>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7" name="Picture Placeholder 2"/>
          <p:cNvSpPr>
            <a:spLocks noGrp="1"/>
          </p:cNvSpPr>
          <p:nvPr>
            <p:ph type="pic" sz="quarter" idx="10"/>
          </p:nvPr>
        </p:nvSpPr>
        <p:spPr>
          <a:xfrm>
            <a:off x="0" y="0"/>
            <a:ext cx="6096000" cy="68580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pic>
        <p:nvPicPr>
          <p:cNvPr id="8" name="Picture 7">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9311851" y="156465"/>
            <a:ext cx="2118996" cy="495873"/>
          </a:xfrm>
          <a:prstGeom prst="rect">
            <a:avLst/>
          </a:prstGeom>
        </p:spPr>
      </p:pic>
    </p:spTree>
    <p:extLst>
      <p:ext uri="{BB962C8B-B14F-4D97-AF65-F5344CB8AC3E}">
        <p14:creationId xmlns:p14="http://schemas.microsoft.com/office/powerpoint/2010/main" val="1646409359"/>
      </p:ext>
    </p:extLst>
  </p:cSld>
  <p:clrMapOvr>
    <a:masterClrMapping/>
  </p:clrMapOvr>
  <p:transition spd="slow" advClick="0" advTm="3000">
    <p:fade/>
  </p:transition>
  <p:extLst>
    <p:ext uri="{DCECCB84-F9BA-43D5-87BE-67443E8EF086}">
      <p15:sldGuideLst xmlns:p15="http://schemas.microsoft.com/office/powerpoint/2012/main">
        <p15:guide id="0" orient="horz" pos="972">
          <p15:clr>
            <a:srgbClr val="FBAE40"/>
          </p15:clr>
        </p15:guide>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8F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79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transition spd="slow" advClick="0" advTm="3000">
    <p:fade/>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23" b="7823"/>
          <a:stretch>
            <a:fillRect/>
          </a:stretch>
        </p:blipFill>
        <p:spPr/>
      </p:pic>
      <p:sp>
        <p:nvSpPr>
          <p:cNvPr id="13" name="Rectangle 12"/>
          <p:cNvSpPr/>
          <p:nvPr/>
        </p:nvSpPr>
        <p:spPr>
          <a:xfrm>
            <a:off x="0" y="1482495"/>
            <a:ext cx="6096000" cy="36449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Lato"/>
            </a:endParaRPr>
          </a:p>
        </p:txBody>
      </p:sp>
      <p:grpSp>
        <p:nvGrpSpPr>
          <p:cNvPr id="14" name="Group 13"/>
          <p:cNvGrpSpPr/>
          <p:nvPr/>
        </p:nvGrpSpPr>
        <p:grpSpPr>
          <a:xfrm>
            <a:off x="419605" y="2113198"/>
            <a:ext cx="5240778" cy="2036086"/>
            <a:chOff x="588830" y="1974291"/>
            <a:chExt cx="3620994" cy="1527063"/>
          </a:xfrm>
        </p:grpSpPr>
        <p:cxnSp>
          <p:nvCxnSpPr>
            <p:cNvPr id="15" name="Straight Connector 14"/>
            <p:cNvCxnSpPr/>
            <p:nvPr/>
          </p:nvCxnSpPr>
          <p:spPr>
            <a:xfrm>
              <a:off x="594362" y="1974291"/>
              <a:ext cx="914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4362" y="3039449"/>
              <a:ext cx="3336980" cy="461905"/>
            </a:xfrm>
            <a:prstGeom prst="rect">
              <a:avLst/>
            </a:prstGeom>
            <a:noFill/>
          </p:spPr>
          <p:txBody>
            <a:bodyPr wrap="square" lIns="0" tIns="0" rIns="0" bIns="0" rtlCol="0">
              <a:spAutoFit/>
            </a:bodyPr>
            <a:lstStyle/>
            <a:p>
              <a:pPr defTabSz="914377">
                <a:lnSpc>
                  <a:spcPts val="1733"/>
                </a:lnSpc>
                <a:spcAft>
                  <a:spcPts val="1600"/>
                </a:spcAft>
              </a:pPr>
              <a:r>
                <a:rPr lang="en-US" sz="1067" dirty="0">
                  <a:solidFill>
                    <a:srgbClr val="777777"/>
                  </a:solidFill>
                  <a:latin typeface="Lato" panose="020F0502020204030203" pitchFamily="34" charset="0"/>
                </a:rPr>
                <a:t>Prepared for the Academic Senate</a:t>
              </a:r>
            </a:p>
            <a:p>
              <a:pPr defTabSz="914377">
                <a:lnSpc>
                  <a:spcPts val="1733"/>
                </a:lnSpc>
                <a:spcAft>
                  <a:spcPts val="1600"/>
                </a:spcAft>
              </a:pPr>
              <a:r>
                <a:rPr lang="en-US" sz="1067" dirty="0">
                  <a:solidFill>
                    <a:srgbClr val="777777"/>
                  </a:solidFill>
                  <a:latin typeface="Lato" panose="020F0502020204030203" pitchFamily="34" charset="0"/>
                </a:rPr>
                <a:t>November 16, 2022 </a:t>
              </a:r>
            </a:p>
          </p:txBody>
        </p:sp>
        <p:sp>
          <p:nvSpPr>
            <p:cNvPr id="17" name="TextBox 16"/>
            <p:cNvSpPr txBox="1"/>
            <p:nvPr/>
          </p:nvSpPr>
          <p:spPr>
            <a:xfrm>
              <a:off x="588830" y="2025777"/>
              <a:ext cx="3620994" cy="857061"/>
            </a:xfrm>
            <a:prstGeom prst="rect">
              <a:avLst/>
            </a:prstGeom>
            <a:noFill/>
          </p:spPr>
          <p:txBody>
            <a:bodyPr wrap="square" lIns="0" tIns="0" rIns="0" bIns="0" rtlCol="0">
              <a:spAutoFit/>
            </a:bodyPr>
            <a:lstStyle/>
            <a:p>
              <a:pPr defTabSz="914377">
                <a:lnSpc>
                  <a:spcPts val="4800"/>
                </a:lnSpc>
              </a:pPr>
              <a:r>
                <a:rPr lang="en-US" sz="2400" cap="all" spc="67" dirty="0">
                  <a:solidFill>
                    <a:srgbClr val="4B5050"/>
                  </a:solidFill>
                  <a:latin typeface="Lato Black" panose="020F0A02020204030203" pitchFamily="34" charset="0"/>
                </a:rPr>
                <a:t>Enhancing our Partnerships:</a:t>
              </a:r>
              <a:br>
                <a:rPr lang="en-US" sz="2400" cap="all" spc="67" dirty="0">
                  <a:solidFill>
                    <a:srgbClr val="4B5050"/>
                  </a:solidFill>
                  <a:latin typeface="Lato Black" panose="020F0A02020204030203" pitchFamily="34" charset="0"/>
                </a:rPr>
              </a:br>
              <a:r>
                <a:rPr lang="en-US" sz="2400" cap="all" spc="67" dirty="0">
                  <a:solidFill>
                    <a:srgbClr val="4B5050"/>
                  </a:solidFill>
                  <a:latin typeface="Lato Black" panose="020F0A02020204030203" pitchFamily="34" charset="0"/>
                </a:rPr>
                <a:t>Conflicts of Interest at USC </a:t>
              </a:r>
              <a:endParaRPr lang="en-US" sz="2400" cap="all" spc="67" dirty="0">
                <a:solidFill>
                  <a:srgbClr val="777777"/>
                </a:solidFill>
                <a:latin typeface="Lato Black" panose="020F0A02020204030203" pitchFamily="34" charset="0"/>
              </a:endParaRPr>
            </a:p>
          </p:txBody>
        </p:sp>
      </p:grpSp>
    </p:spTree>
    <p:extLst>
      <p:ext uri="{BB962C8B-B14F-4D97-AF65-F5344CB8AC3E}">
        <p14:creationId xmlns:p14="http://schemas.microsoft.com/office/powerpoint/2010/main" val="13384640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reeform 6"/>
          <p:cNvSpPr>
            <a:spLocks/>
          </p:cNvSpPr>
          <p:nvPr/>
        </p:nvSpPr>
        <p:spPr bwMode="auto">
          <a:xfrm rot="10800000">
            <a:off x="879475" y="2289716"/>
            <a:ext cx="2608743" cy="1600749"/>
          </a:xfrm>
          <a:custGeom>
            <a:avLst/>
            <a:gdLst>
              <a:gd name="T0" fmla="*/ 3787 w 3787"/>
              <a:gd name="T1" fmla="*/ 0 h 1893"/>
              <a:gd name="T2" fmla="*/ 3787 w 3787"/>
              <a:gd name="T3" fmla="*/ 1893 h 1893"/>
              <a:gd name="T4" fmla="*/ 0 w 3787"/>
              <a:gd name="T5" fmla="*/ 1893 h 1893"/>
              <a:gd name="T6" fmla="*/ 0 w 3787"/>
              <a:gd name="T7" fmla="*/ 0 h 1893"/>
            </a:gdLst>
            <a:ahLst/>
            <a:cxnLst>
              <a:cxn ang="0">
                <a:pos x="T0" y="T1"/>
              </a:cxn>
              <a:cxn ang="0">
                <a:pos x="T2" y="T3"/>
              </a:cxn>
              <a:cxn ang="0">
                <a:pos x="T4" y="T5"/>
              </a:cxn>
              <a:cxn ang="0">
                <a:pos x="T6" y="T7"/>
              </a:cxn>
            </a:cxnLst>
            <a:rect l="0" t="0" r="r" b="b"/>
            <a:pathLst>
              <a:path w="3787" h="1893">
                <a:moveTo>
                  <a:pt x="3787" y="0"/>
                </a:moveTo>
                <a:lnTo>
                  <a:pt x="3787" y="1893"/>
                </a:lnTo>
                <a:lnTo>
                  <a:pt x="0" y="1893"/>
                </a:lnTo>
                <a:lnTo>
                  <a:pt x="0" y="0"/>
                </a:lnTo>
              </a:path>
            </a:pathLst>
          </a:custGeom>
          <a:noFill/>
          <a:ln w="762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black"/>
              </a:solidFill>
              <a:effectLst/>
              <a:uLnTx/>
              <a:uFillTx/>
              <a:latin typeface="Lato"/>
              <a:ea typeface="+mn-ea"/>
              <a:cs typeface="+mn-cs"/>
            </a:endParaRPr>
          </a:p>
        </p:txBody>
      </p:sp>
      <p:sp>
        <p:nvSpPr>
          <p:cNvPr id="5" name="Freeform 6"/>
          <p:cNvSpPr>
            <a:spLocks/>
          </p:cNvSpPr>
          <p:nvPr/>
        </p:nvSpPr>
        <p:spPr bwMode="auto">
          <a:xfrm>
            <a:off x="3488218" y="3890466"/>
            <a:ext cx="2608743" cy="1600749"/>
          </a:xfrm>
          <a:custGeom>
            <a:avLst/>
            <a:gdLst>
              <a:gd name="T0" fmla="*/ 3787 w 3787"/>
              <a:gd name="T1" fmla="*/ 0 h 1893"/>
              <a:gd name="T2" fmla="*/ 3787 w 3787"/>
              <a:gd name="T3" fmla="*/ 1893 h 1893"/>
              <a:gd name="T4" fmla="*/ 0 w 3787"/>
              <a:gd name="T5" fmla="*/ 1893 h 1893"/>
              <a:gd name="T6" fmla="*/ 0 w 3787"/>
              <a:gd name="T7" fmla="*/ 0 h 1893"/>
            </a:gdLst>
            <a:ahLst/>
            <a:cxnLst>
              <a:cxn ang="0">
                <a:pos x="T0" y="T1"/>
              </a:cxn>
              <a:cxn ang="0">
                <a:pos x="T2" y="T3"/>
              </a:cxn>
              <a:cxn ang="0">
                <a:pos x="T4" y="T5"/>
              </a:cxn>
              <a:cxn ang="0">
                <a:pos x="T6" y="T7"/>
              </a:cxn>
            </a:cxnLst>
            <a:rect l="0" t="0" r="r" b="b"/>
            <a:pathLst>
              <a:path w="3787" h="1893">
                <a:moveTo>
                  <a:pt x="3787" y="0"/>
                </a:moveTo>
                <a:lnTo>
                  <a:pt x="3787" y="1893"/>
                </a:lnTo>
                <a:lnTo>
                  <a:pt x="0" y="1893"/>
                </a:lnTo>
                <a:lnTo>
                  <a:pt x="0" y="0"/>
                </a:lnTo>
              </a:path>
            </a:pathLst>
          </a:custGeom>
          <a:noFill/>
          <a:ln w="762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black"/>
              </a:solidFill>
              <a:effectLst/>
              <a:uLnTx/>
              <a:uFillTx/>
              <a:latin typeface="Lato"/>
              <a:ea typeface="+mn-ea"/>
              <a:cs typeface="+mn-cs"/>
            </a:endParaRPr>
          </a:p>
        </p:txBody>
      </p:sp>
      <p:sp>
        <p:nvSpPr>
          <p:cNvPr id="6" name="Freeform 6"/>
          <p:cNvSpPr>
            <a:spLocks/>
          </p:cNvSpPr>
          <p:nvPr/>
        </p:nvSpPr>
        <p:spPr bwMode="auto">
          <a:xfrm rot="10800000">
            <a:off x="6096961" y="2289716"/>
            <a:ext cx="2608743" cy="1600749"/>
          </a:xfrm>
          <a:custGeom>
            <a:avLst/>
            <a:gdLst>
              <a:gd name="T0" fmla="*/ 3787 w 3787"/>
              <a:gd name="T1" fmla="*/ 0 h 1893"/>
              <a:gd name="T2" fmla="*/ 3787 w 3787"/>
              <a:gd name="T3" fmla="*/ 1893 h 1893"/>
              <a:gd name="T4" fmla="*/ 0 w 3787"/>
              <a:gd name="T5" fmla="*/ 1893 h 1893"/>
              <a:gd name="T6" fmla="*/ 0 w 3787"/>
              <a:gd name="T7" fmla="*/ 0 h 1893"/>
            </a:gdLst>
            <a:ahLst/>
            <a:cxnLst>
              <a:cxn ang="0">
                <a:pos x="T0" y="T1"/>
              </a:cxn>
              <a:cxn ang="0">
                <a:pos x="T2" y="T3"/>
              </a:cxn>
              <a:cxn ang="0">
                <a:pos x="T4" y="T5"/>
              </a:cxn>
              <a:cxn ang="0">
                <a:pos x="T6" y="T7"/>
              </a:cxn>
            </a:cxnLst>
            <a:rect l="0" t="0" r="r" b="b"/>
            <a:pathLst>
              <a:path w="3787" h="1893">
                <a:moveTo>
                  <a:pt x="3787" y="0"/>
                </a:moveTo>
                <a:lnTo>
                  <a:pt x="3787" y="1893"/>
                </a:lnTo>
                <a:lnTo>
                  <a:pt x="0" y="1893"/>
                </a:lnTo>
                <a:lnTo>
                  <a:pt x="0" y="0"/>
                </a:lnTo>
              </a:path>
            </a:pathLst>
          </a:custGeom>
          <a:noFill/>
          <a:ln w="762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black"/>
              </a:solidFill>
              <a:effectLst/>
              <a:uLnTx/>
              <a:uFillTx/>
              <a:latin typeface="Lato"/>
              <a:ea typeface="+mn-ea"/>
              <a:cs typeface="+mn-cs"/>
            </a:endParaRPr>
          </a:p>
        </p:txBody>
      </p:sp>
      <p:sp>
        <p:nvSpPr>
          <p:cNvPr id="7" name="Freeform 6"/>
          <p:cNvSpPr>
            <a:spLocks/>
          </p:cNvSpPr>
          <p:nvPr/>
        </p:nvSpPr>
        <p:spPr bwMode="auto">
          <a:xfrm>
            <a:off x="8705703" y="3890466"/>
            <a:ext cx="2608743" cy="1600749"/>
          </a:xfrm>
          <a:custGeom>
            <a:avLst/>
            <a:gdLst>
              <a:gd name="T0" fmla="*/ 3787 w 3787"/>
              <a:gd name="T1" fmla="*/ 0 h 1893"/>
              <a:gd name="T2" fmla="*/ 3787 w 3787"/>
              <a:gd name="T3" fmla="*/ 1893 h 1893"/>
              <a:gd name="T4" fmla="*/ 0 w 3787"/>
              <a:gd name="T5" fmla="*/ 1893 h 1893"/>
              <a:gd name="T6" fmla="*/ 0 w 3787"/>
              <a:gd name="T7" fmla="*/ 0 h 1893"/>
            </a:gdLst>
            <a:ahLst/>
            <a:cxnLst>
              <a:cxn ang="0">
                <a:pos x="T0" y="T1"/>
              </a:cxn>
              <a:cxn ang="0">
                <a:pos x="T2" y="T3"/>
              </a:cxn>
              <a:cxn ang="0">
                <a:pos x="T4" y="T5"/>
              </a:cxn>
              <a:cxn ang="0">
                <a:pos x="T6" y="T7"/>
              </a:cxn>
            </a:cxnLst>
            <a:rect l="0" t="0" r="r" b="b"/>
            <a:pathLst>
              <a:path w="3787" h="1893">
                <a:moveTo>
                  <a:pt x="3787" y="0"/>
                </a:moveTo>
                <a:lnTo>
                  <a:pt x="3787" y="1893"/>
                </a:lnTo>
                <a:lnTo>
                  <a:pt x="0" y="1893"/>
                </a:lnTo>
                <a:lnTo>
                  <a:pt x="0" y="0"/>
                </a:lnTo>
              </a:path>
            </a:pathLst>
          </a:custGeom>
          <a:noFill/>
          <a:ln w="76200" cap="rnd">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black"/>
              </a:solidFill>
              <a:effectLst/>
              <a:uLnTx/>
              <a:uFillTx/>
              <a:latin typeface="Lato"/>
              <a:ea typeface="+mn-ea"/>
              <a:cs typeface="+mn-cs"/>
            </a:endParaRPr>
          </a:p>
        </p:txBody>
      </p:sp>
      <p:grpSp>
        <p:nvGrpSpPr>
          <p:cNvPr id="9" name="Group 8"/>
          <p:cNvGrpSpPr/>
          <p:nvPr/>
        </p:nvGrpSpPr>
        <p:grpSpPr>
          <a:xfrm>
            <a:off x="3706678" y="2913946"/>
            <a:ext cx="2171822" cy="2173889"/>
            <a:chOff x="992098" y="2809145"/>
            <a:chExt cx="1291574" cy="1630417"/>
          </a:xfrm>
        </p:grpSpPr>
        <p:sp>
          <p:nvSpPr>
            <p:cNvPr id="38" name="TextBox 37"/>
            <p:cNvSpPr txBox="1"/>
            <p:nvPr/>
          </p:nvSpPr>
          <p:spPr>
            <a:xfrm>
              <a:off x="992098" y="3019606"/>
              <a:ext cx="1291574" cy="1419956"/>
            </a:xfrm>
            <a:prstGeom prst="rect">
              <a:avLst/>
            </a:prstGeom>
            <a:noFill/>
            <a:ln>
              <a:noFill/>
            </a:ln>
          </p:spPr>
          <p:txBody>
            <a:bodyPr wrap="square" lIns="0" tIns="0" rIns="0" bIns="0" rtlCol="0">
              <a:spAutoFit/>
            </a:bodyPr>
            <a:lstStyle/>
            <a:p>
              <a:pPr marL="0" marR="0" lvl="0" indent="0" algn="ctr" defTabSz="91437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91969B"/>
                  </a:solidFill>
                  <a:effectLst/>
                  <a:uLnTx/>
                  <a:uFillTx/>
                  <a:latin typeface="Lato" panose="020F0502020204030203" pitchFamily="34" charset="0"/>
                  <a:ea typeface="Open Sans Light" panose="020B0306030504020204" pitchFamily="34" charset="0"/>
                  <a:cs typeface="Open Sans Light" panose="020B0306030504020204" pitchFamily="34" charset="0"/>
                </a:rPr>
                <a:t>Different topics will be presented in the module based on role at university:</a:t>
              </a:r>
            </a:p>
            <a:p>
              <a:pPr marL="171450" marR="0" lvl="0" indent="-171450" algn="ctr" defTabSz="914377"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91969B"/>
                  </a:solidFill>
                  <a:effectLst/>
                  <a:uLnTx/>
                  <a:uFillTx/>
                  <a:latin typeface="Lato" panose="020F0502020204030203" pitchFamily="34" charset="0"/>
                  <a:ea typeface="Open Sans Light" panose="020B0306030504020204" pitchFamily="34" charset="0"/>
                  <a:cs typeface="Open Sans Light" panose="020B0306030504020204" pitchFamily="34" charset="0"/>
                </a:rPr>
                <a:t>Researcher</a:t>
              </a:r>
            </a:p>
            <a:p>
              <a:pPr marL="171450" marR="0" lvl="0" indent="-171450" algn="ctr" defTabSz="914377"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91969B"/>
                  </a:solidFill>
                  <a:effectLst/>
                  <a:uLnTx/>
                  <a:uFillTx/>
                  <a:latin typeface="Lato" panose="020F0502020204030203" pitchFamily="34" charset="0"/>
                  <a:ea typeface="Open Sans Light" panose="020B0306030504020204" pitchFamily="34" charset="0"/>
                  <a:cs typeface="Open Sans Light" panose="020B0306030504020204" pitchFamily="34" charset="0"/>
                </a:rPr>
                <a:t>Healthcare worker</a:t>
              </a:r>
            </a:p>
            <a:p>
              <a:pPr marL="171450" marR="0" lvl="0" indent="-171450" algn="ctr" defTabSz="914377"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91969B"/>
                  </a:solidFill>
                  <a:effectLst/>
                  <a:uLnTx/>
                  <a:uFillTx/>
                  <a:latin typeface="Lato" panose="020F0502020204030203" pitchFamily="34" charset="0"/>
                  <a:ea typeface="Open Sans Light" panose="020B0306030504020204" pitchFamily="34" charset="0"/>
                  <a:cs typeface="Open Sans Light" panose="020B0306030504020204" pitchFamily="34" charset="0"/>
                </a:rPr>
                <a:t>Athletics department employee </a:t>
              </a:r>
            </a:p>
            <a:p>
              <a:pPr marL="171450" marR="0" lvl="0" indent="-171450" algn="ctr" defTabSz="914377"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91969B"/>
                  </a:solidFill>
                  <a:effectLst/>
                  <a:uLnTx/>
                  <a:uFillTx/>
                  <a:latin typeface="Lato" panose="020F0502020204030203" pitchFamily="34" charset="0"/>
                  <a:ea typeface="Open Sans Light" panose="020B0306030504020204" pitchFamily="34" charset="0"/>
                  <a:cs typeface="Open Sans Light" panose="020B0306030504020204" pitchFamily="34" charset="0"/>
                </a:rPr>
                <a:t>Supervisor</a:t>
              </a:r>
            </a:p>
          </p:txBody>
        </p:sp>
        <p:sp>
          <p:nvSpPr>
            <p:cNvPr id="39" name="TextBox 38"/>
            <p:cNvSpPr txBox="1"/>
            <p:nvPr/>
          </p:nvSpPr>
          <p:spPr>
            <a:xfrm>
              <a:off x="992098" y="2809145"/>
              <a:ext cx="1291574" cy="153841"/>
            </a:xfrm>
            <a:prstGeom prst="rect">
              <a:avLst/>
            </a:prstGeom>
            <a:noFill/>
            <a:ln>
              <a:noFill/>
            </a:ln>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333" b="1" i="0" u="none" strike="noStrike" kern="1200" cap="all" spc="27" normalizeH="0" baseline="0" noProof="0" dirty="0">
                  <a:ln>
                    <a:noFill/>
                  </a:ln>
                  <a:solidFill>
                    <a:srgbClr val="4B5050"/>
                  </a:solidFill>
                  <a:effectLst/>
                  <a:uLnTx/>
                  <a:uFillTx/>
                  <a:latin typeface="Lato" panose="020F0502020204030203" pitchFamily="34" charset="0"/>
                  <a:ea typeface="+mn-ea"/>
                  <a:cs typeface="Poppins SemiBold" panose="02000000000000000000" pitchFamily="2" charset="0"/>
                </a:rPr>
                <a:t>Role Based</a:t>
              </a:r>
            </a:p>
          </p:txBody>
        </p:sp>
      </p:grpSp>
      <p:grpSp>
        <p:nvGrpSpPr>
          <p:cNvPr id="10" name="Group 9"/>
          <p:cNvGrpSpPr/>
          <p:nvPr/>
        </p:nvGrpSpPr>
        <p:grpSpPr>
          <a:xfrm>
            <a:off x="1229632" y="3890462"/>
            <a:ext cx="1908431" cy="1736261"/>
            <a:chOff x="2910681" y="2833174"/>
            <a:chExt cx="1431324" cy="682304"/>
          </a:xfrm>
        </p:grpSpPr>
        <p:sp>
          <p:nvSpPr>
            <p:cNvPr id="40" name="TextBox 39"/>
            <p:cNvSpPr txBox="1"/>
            <p:nvPr/>
          </p:nvSpPr>
          <p:spPr>
            <a:xfrm>
              <a:off x="2910681" y="2960150"/>
              <a:ext cx="1431324" cy="555328"/>
            </a:xfrm>
            <a:prstGeom prst="rect">
              <a:avLst/>
            </a:prstGeom>
            <a:noFill/>
            <a:ln>
              <a:noFill/>
            </a:ln>
          </p:spPr>
          <p:txBody>
            <a:bodyPr wrap="square" lIns="0" tIns="0" rIns="0" bIns="0" rtlCol="0">
              <a:spAutoFit/>
            </a:bodyPr>
            <a:lstStyle/>
            <a:p>
              <a:pPr marL="0" marR="0" lvl="0" indent="0" algn="ctr" defTabSz="91437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91969B"/>
                  </a:solidFill>
                  <a:effectLst/>
                  <a:uLnTx/>
                  <a:uFillTx/>
                  <a:latin typeface="Lato" panose="020F0502020204030203" pitchFamily="34" charset="0"/>
                  <a:ea typeface="Open Sans Light" panose="020B0306030504020204" pitchFamily="34" charset="0"/>
                  <a:cs typeface="Open Sans Light" panose="020B0306030504020204" pitchFamily="34" charset="0"/>
                </a:rPr>
                <a:t>New employees will receive an email prompting </a:t>
              </a:r>
              <a:r>
                <a:rPr lang="en-US" sz="1200"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them</a:t>
              </a:r>
              <a:r>
                <a:rPr kumimoji="0" lang="en-US" sz="1200" b="0" i="0" u="none" strike="noStrike" kern="1200" cap="none" spc="0" normalizeH="0" baseline="0" noProof="0" dirty="0">
                  <a:ln>
                    <a:noFill/>
                  </a:ln>
                  <a:solidFill>
                    <a:srgbClr val="91969B"/>
                  </a:solidFill>
                  <a:effectLst/>
                  <a:uLnTx/>
                  <a:uFillTx/>
                  <a:latin typeface="Lato" panose="020F0502020204030203" pitchFamily="34" charset="0"/>
                  <a:ea typeface="Open Sans Light" panose="020B0306030504020204" pitchFamily="34" charset="0"/>
                  <a:cs typeface="Open Sans Light" panose="020B0306030504020204" pitchFamily="34" charset="0"/>
                </a:rPr>
                <a:t> to complete the Code awareness module within 30 days as part of the onboarding process </a:t>
              </a:r>
            </a:p>
          </p:txBody>
        </p:sp>
        <p:sp>
          <p:nvSpPr>
            <p:cNvPr id="41" name="TextBox 40"/>
            <p:cNvSpPr txBox="1"/>
            <p:nvPr/>
          </p:nvSpPr>
          <p:spPr>
            <a:xfrm>
              <a:off x="2957147" y="2833174"/>
              <a:ext cx="1291574" cy="80607"/>
            </a:xfrm>
            <a:prstGeom prst="rect">
              <a:avLst/>
            </a:prstGeom>
            <a:noFill/>
            <a:ln>
              <a:noFill/>
            </a:ln>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333" b="1" i="0" u="none" strike="noStrike" kern="1200" cap="all" spc="27" normalizeH="0" baseline="0" noProof="0" dirty="0">
                  <a:ln>
                    <a:noFill/>
                  </a:ln>
                  <a:solidFill>
                    <a:srgbClr val="4B5050"/>
                  </a:solidFill>
                  <a:effectLst/>
                  <a:uLnTx/>
                  <a:uFillTx/>
                  <a:latin typeface="Lato" panose="020F0502020204030203" pitchFamily="34" charset="0"/>
                  <a:ea typeface="+mn-ea"/>
                  <a:cs typeface="Poppins SemiBold" panose="02000000000000000000" pitchFamily="2" charset="0"/>
                </a:rPr>
                <a:t>On-Boarding</a:t>
              </a:r>
            </a:p>
          </p:txBody>
        </p:sp>
      </p:grpSp>
      <p:grpSp>
        <p:nvGrpSpPr>
          <p:cNvPr id="11" name="Group 10"/>
          <p:cNvGrpSpPr/>
          <p:nvPr/>
        </p:nvGrpSpPr>
        <p:grpSpPr>
          <a:xfrm>
            <a:off x="6304514" y="3741863"/>
            <a:ext cx="2142161" cy="1566507"/>
            <a:chOff x="4876367" y="2806395"/>
            <a:chExt cx="1297017" cy="1174880"/>
          </a:xfrm>
        </p:grpSpPr>
        <p:sp>
          <p:nvSpPr>
            <p:cNvPr id="42" name="TextBox 41"/>
            <p:cNvSpPr txBox="1"/>
            <p:nvPr/>
          </p:nvSpPr>
          <p:spPr>
            <a:xfrm>
              <a:off x="4876367" y="3101466"/>
              <a:ext cx="1291574" cy="879809"/>
            </a:xfrm>
            <a:prstGeom prst="rect">
              <a:avLst/>
            </a:prstGeom>
            <a:noFill/>
            <a:ln>
              <a:noFill/>
            </a:ln>
          </p:spPr>
          <p:txBody>
            <a:bodyPr wrap="square" lIns="0" tIns="0" rIns="0" bIns="0" rtlCol="0">
              <a:spAutoFit/>
            </a:bodyPr>
            <a:lstStyle/>
            <a:p>
              <a:pPr marL="171450" marR="0" lvl="0" indent="-171450" algn="ctr" defTabSz="914377"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91969B"/>
                  </a:solidFill>
                  <a:effectLst/>
                  <a:uLnTx/>
                  <a:uFillTx/>
                  <a:latin typeface="Lato" panose="020F0502020204030203" pitchFamily="34" charset="0"/>
                  <a:ea typeface="Open Sans Light" panose="020B0306030504020204" pitchFamily="34" charset="0"/>
                  <a:cs typeface="Open Sans Light" panose="020B0306030504020204" pitchFamily="34" charset="0"/>
                </a:rPr>
                <a:t>The module can be completed in 10-20 minutes, depending responses and current understanding of ethical concepts </a:t>
              </a:r>
            </a:p>
          </p:txBody>
        </p:sp>
        <p:sp>
          <p:nvSpPr>
            <p:cNvPr id="43" name="TextBox 42"/>
            <p:cNvSpPr txBox="1"/>
            <p:nvPr/>
          </p:nvSpPr>
          <p:spPr>
            <a:xfrm>
              <a:off x="4881810" y="2806395"/>
              <a:ext cx="1291574" cy="307681"/>
            </a:xfrm>
            <a:prstGeom prst="rect">
              <a:avLst/>
            </a:prstGeom>
            <a:noFill/>
            <a:ln>
              <a:noFill/>
            </a:ln>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333" b="1" i="0" u="none" strike="noStrike" kern="1200" cap="all" spc="27" normalizeH="0" baseline="0" noProof="0" dirty="0">
                  <a:ln>
                    <a:noFill/>
                  </a:ln>
                  <a:solidFill>
                    <a:srgbClr val="4B5050"/>
                  </a:solidFill>
                  <a:effectLst/>
                  <a:uLnTx/>
                  <a:uFillTx/>
                  <a:latin typeface="Lato" panose="020F0502020204030203" pitchFamily="34" charset="0"/>
                  <a:ea typeface="+mn-ea"/>
                  <a:cs typeface="Poppins SemiBold" panose="02000000000000000000" pitchFamily="2" charset="0"/>
                </a:rPr>
                <a:t>Less than 20 minutes</a:t>
              </a:r>
            </a:p>
          </p:txBody>
        </p:sp>
      </p:grpSp>
      <p:grpSp>
        <p:nvGrpSpPr>
          <p:cNvPr id="12" name="Group 11"/>
          <p:cNvGrpSpPr/>
          <p:nvPr/>
        </p:nvGrpSpPr>
        <p:grpSpPr>
          <a:xfrm>
            <a:off x="9077328" y="3221630"/>
            <a:ext cx="1823084" cy="1464585"/>
            <a:chOff x="6861768" y="2809145"/>
            <a:chExt cx="1367313" cy="1098439"/>
          </a:xfrm>
        </p:grpSpPr>
        <p:sp>
          <p:nvSpPr>
            <p:cNvPr id="44" name="TextBox 43"/>
            <p:cNvSpPr txBox="1"/>
            <p:nvPr/>
          </p:nvSpPr>
          <p:spPr>
            <a:xfrm>
              <a:off x="6861768" y="3207825"/>
              <a:ext cx="1367313" cy="699759"/>
            </a:xfrm>
            <a:prstGeom prst="rect">
              <a:avLst/>
            </a:prstGeom>
            <a:noFill/>
            <a:ln>
              <a:noFill/>
            </a:ln>
          </p:spPr>
          <p:txBody>
            <a:bodyPr wrap="square" lIns="0" tIns="0" rIns="0" bIns="0" rtlCol="0">
              <a:spAutoFit/>
            </a:bodyPr>
            <a:lstStyle/>
            <a:p>
              <a:pPr marL="171450" marR="0" lvl="0" indent="-171450" algn="ctr" defTabSz="914377"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91969B"/>
                  </a:solidFill>
                  <a:effectLst/>
                  <a:uLnTx/>
                  <a:uFillTx/>
                  <a:latin typeface="Lato" panose="020F0502020204030203" pitchFamily="34" charset="0"/>
                  <a:ea typeface="Open Sans Light" panose="020B0306030504020204" pitchFamily="34" charset="0"/>
                  <a:cs typeface="Open Sans Light" panose="020B0306030504020204" pitchFamily="34" charset="0"/>
                </a:rPr>
                <a:t>The awareness module is gamified to increase engagement &amp; retention </a:t>
              </a:r>
            </a:p>
            <a:p>
              <a:pPr marL="171450" marR="0" lvl="0" indent="-171450" algn="ctr" defTabSz="914377" rtl="0" eaLnBrk="1" fontAlgn="auto" latinLnBrk="0" hangingPunct="1">
                <a:lnSpc>
                  <a:spcPct val="13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91969B"/>
                </a:solidFill>
                <a:effectLst/>
                <a:uLnTx/>
                <a:uFillTx/>
                <a:latin typeface="Lato" panose="020F0502020204030203" pitchFamily="34" charset="0"/>
                <a:ea typeface="Open Sans Light" panose="020B0306030504020204" pitchFamily="34" charset="0"/>
                <a:cs typeface="Open Sans Light" panose="020B0306030504020204" pitchFamily="34" charset="0"/>
              </a:endParaRPr>
            </a:p>
          </p:txBody>
        </p:sp>
        <p:sp>
          <p:nvSpPr>
            <p:cNvPr id="45" name="TextBox 44"/>
            <p:cNvSpPr txBox="1"/>
            <p:nvPr/>
          </p:nvSpPr>
          <p:spPr>
            <a:xfrm>
              <a:off x="6861768" y="2809145"/>
              <a:ext cx="1367313" cy="307681"/>
            </a:xfrm>
            <a:prstGeom prst="rect">
              <a:avLst/>
            </a:prstGeom>
            <a:noFill/>
            <a:ln>
              <a:noFill/>
            </a:ln>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333" b="1" i="0" u="none" strike="noStrike" kern="1200" cap="all" spc="27" normalizeH="0" baseline="0" noProof="0" dirty="0">
                  <a:ln>
                    <a:noFill/>
                  </a:ln>
                  <a:solidFill>
                    <a:srgbClr val="4B5050"/>
                  </a:solidFill>
                  <a:effectLst/>
                  <a:uLnTx/>
                  <a:uFillTx/>
                  <a:latin typeface="Lato" panose="020F0502020204030203" pitchFamily="34" charset="0"/>
                  <a:ea typeface="+mn-ea"/>
                  <a:cs typeface="Poppins SemiBold" panose="02000000000000000000" pitchFamily="2" charset="0"/>
                </a:rPr>
                <a:t>Data driven &amp; Gamified</a:t>
              </a:r>
            </a:p>
          </p:txBody>
        </p:sp>
      </p:grpSp>
      <p:grpSp>
        <p:nvGrpSpPr>
          <p:cNvPr id="15" name="Group 14"/>
          <p:cNvGrpSpPr/>
          <p:nvPr/>
        </p:nvGrpSpPr>
        <p:grpSpPr>
          <a:xfrm>
            <a:off x="4586219" y="5283967"/>
            <a:ext cx="412741" cy="412739"/>
            <a:chOff x="3439664" y="3962975"/>
            <a:chExt cx="309556" cy="309554"/>
          </a:xfrm>
        </p:grpSpPr>
        <p:sp>
          <p:nvSpPr>
            <p:cNvPr id="48" name="Oval 47"/>
            <p:cNvSpPr/>
            <p:nvPr/>
          </p:nvSpPr>
          <p:spPr>
            <a:xfrm>
              <a:off x="3439664" y="3962975"/>
              <a:ext cx="309556" cy="30955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Lato"/>
                <a:ea typeface="+mn-ea"/>
                <a:cs typeface="+mn-cs"/>
              </a:endParaRPr>
            </a:p>
          </p:txBody>
        </p:sp>
        <p:sp>
          <p:nvSpPr>
            <p:cNvPr id="49" name="TextBox 48"/>
            <p:cNvSpPr txBox="1"/>
            <p:nvPr/>
          </p:nvSpPr>
          <p:spPr>
            <a:xfrm>
              <a:off x="3495299" y="4028878"/>
              <a:ext cx="198284" cy="165814"/>
            </a:xfrm>
            <a:prstGeom prst="rect">
              <a:avLst/>
            </a:prstGeom>
            <a:noFill/>
            <a:ln>
              <a:noFill/>
            </a:ln>
          </p:spPr>
          <p:txBody>
            <a:bodyPr wrap="square" lIns="0" tIns="0" rIns="0" bIns="0" rtlCol="0">
              <a:spAutoFit/>
            </a:bodyP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en-US" sz="1333" b="0" i="0" u="none" strike="noStrike" kern="1200" cap="all" spc="0" normalizeH="0" baseline="0" noProof="0" dirty="0">
                  <a:ln>
                    <a:noFill/>
                  </a:ln>
                  <a:solidFill>
                    <a:srgbClr val="4B5050"/>
                  </a:solidFill>
                  <a:effectLst/>
                  <a:uLnTx/>
                  <a:uFillTx/>
                  <a:latin typeface="Lato Black" panose="020F0A02020204030203" pitchFamily="34" charset="0"/>
                  <a:ea typeface="+mn-ea"/>
                  <a:cs typeface="Poppins SemiBold" panose="02000000000000000000" pitchFamily="2" charset="0"/>
                </a:rPr>
                <a:t>02</a:t>
              </a:r>
            </a:p>
          </p:txBody>
        </p:sp>
      </p:grpSp>
      <p:grpSp>
        <p:nvGrpSpPr>
          <p:cNvPr id="13" name="Group 12"/>
          <p:cNvGrpSpPr/>
          <p:nvPr/>
        </p:nvGrpSpPr>
        <p:grpSpPr>
          <a:xfrm>
            <a:off x="9803704" y="5283967"/>
            <a:ext cx="412741" cy="412739"/>
            <a:chOff x="7352778" y="3962975"/>
            <a:chExt cx="309556" cy="309554"/>
          </a:xfrm>
        </p:grpSpPr>
        <p:sp>
          <p:nvSpPr>
            <p:cNvPr id="50" name="Oval 49"/>
            <p:cNvSpPr/>
            <p:nvPr/>
          </p:nvSpPr>
          <p:spPr>
            <a:xfrm>
              <a:off x="7352778" y="3962975"/>
              <a:ext cx="309556" cy="309554"/>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Lato"/>
                <a:ea typeface="+mn-ea"/>
                <a:cs typeface="+mn-cs"/>
              </a:endParaRPr>
            </a:p>
          </p:txBody>
        </p:sp>
        <p:sp>
          <p:nvSpPr>
            <p:cNvPr id="51" name="TextBox 50"/>
            <p:cNvSpPr txBox="1"/>
            <p:nvPr/>
          </p:nvSpPr>
          <p:spPr>
            <a:xfrm>
              <a:off x="7408413" y="4028878"/>
              <a:ext cx="198284" cy="165814"/>
            </a:xfrm>
            <a:prstGeom prst="rect">
              <a:avLst/>
            </a:prstGeom>
            <a:noFill/>
            <a:ln>
              <a:noFill/>
            </a:ln>
          </p:spPr>
          <p:txBody>
            <a:bodyPr wrap="square" lIns="0" tIns="0" rIns="0" bIns="0" rtlCol="0">
              <a:spAutoFit/>
            </a:bodyP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en-US" sz="1333" b="0" i="0" u="none" strike="noStrike" kern="1200" cap="all" spc="0" normalizeH="0" baseline="0" noProof="0" dirty="0">
                  <a:ln>
                    <a:noFill/>
                  </a:ln>
                  <a:solidFill>
                    <a:srgbClr val="4B5050"/>
                  </a:solidFill>
                  <a:effectLst/>
                  <a:uLnTx/>
                  <a:uFillTx/>
                  <a:latin typeface="Lato Black" panose="020F0A02020204030203" pitchFamily="34" charset="0"/>
                  <a:ea typeface="+mn-ea"/>
                  <a:cs typeface="Poppins SemiBold" panose="02000000000000000000" pitchFamily="2" charset="0"/>
                </a:rPr>
                <a:t>04</a:t>
              </a:r>
            </a:p>
          </p:txBody>
        </p:sp>
      </p:grpSp>
      <p:grpSp>
        <p:nvGrpSpPr>
          <p:cNvPr id="8" name="Group 7"/>
          <p:cNvGrpSpPr/>
          <p:nvPr/>
        </p:nvGrpSpPr>
        <p:grpSpPr>
          <a:xfrm>
            <a:off x="1977476" y="2078900"/>
            <a:ext cx="412741" cy="412739"/>
            <a:chOff x="1483107" y="1559175"/>
            <a:chExt cx="309556" cy="309554"/>
          </a:xfrm>
        </p:grpSpPr>
        <p:sp>
          <p:nvSpPr>
            <p:cNvPr id="46" name="Oval 45"/>
            <p:cNvSpPr/>
            <p:nvPr/>
          </p:nvSpPr>
          <p:spPr>
            <a:xfrm>
              <a:off x="1483107" y="1559175"/>
              <a:ext cx="309556" cy="309554"/>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Lato"/>
                <a:ea typeface="+mn-ea"/>
                <a:cs typeface="+mn-cs"/>
              </a:endParaRPr>
            </a:p>
          </p:txBody>
        </p:sp>
        <p:sp>
          <p:nvSpPr>
            <p:cNvPr id="47" name="TextBox 46"/>
            <p:cNvSpPr txBox="1"/>
            <p:nvPr/>
          </p:nvSpPr>
          <p:spPr>
            <a:xfrm>
              <a:off x="1538743" y="1625078"/>
              <a:ext cx="198284" cy="165814"/>
            </a:xfrm>
            <a:prstGeom prst="rect">
              <a:avLst/>
            </a:prstGeom>
            <a:noFill/>
            <a:ln>
              <a:noFill/>
            </a:ln>
          </p:spPr>
          <p:txBody>
            <a:bodyPr wrap="square" lIns="0" tIns="0" rIns="0" bIns="0" rtlCol="0">
              <a:spAutoFit/>
            </a:bodyP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en-US" sz="1333" b="0" i="0" u="none" strike="noStrike" kern="1200" cap="all" spc="0" normalizeH="0" baseline="0" noProof="0" dirty="0">
                  <a:ln>
                    <a:noFill/>
                  </a:ln>
                  <a:solidFill>
                    <a:srgbClr val="4B5050"/>
                  </a:solidFill>
                  <a:effectLst/>
                  <a:uLnTx/>
                  <a:uFillTx/>
                  <a:latin typeface="Lato Black" panose="020F0A02020204030203" pitchFamily="34" charset="0"/>
                  <a:ea typeface="+mn-ea"/>
                  <a:cs typeface="Poppins SemiBold" panose="02000000000000000000" pitchFamily="2" charset="0"/>
                </a:rPr>
                <a:t>01</a:t>
              </a:r>
            </a:p>
          </p:txBody>
        </p:sp>
      </p:grpSp>
      <p:grpSp>
        <p:nvGrpSpPr>
          <p:cNvPr id="14" name="Group 13"/>
          <p:cNvGrpSpPr/>
          <p:nvPr/>
        </p:nvGrpSpPr>
        <p:grpSpPr>
          <a:xfrm>
            <a:off x="7194962" y="2078900"/>
            <a:ext cx="412741" cy="412739"/>
            <a:chOff x="5396221" y="1559175"/>
            <a:chExt cx="309556" cy="309554"/>
          </a:xfrm>
        </p:grpSpPr>
        <p:sp>
          <p:nvSpPr>
            <p:cNvPr id="52" name="Oval 51"/>
            <p:cNvSpPr/>
            <p:nvPr/>
          </p:nvSpPr>
          <p:spPr>
            <a:xfrm>
              <a:off x="5396221" y="1559175"/>
              <a:ext cx="309556" cy="309554"/>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Lato"/>
                <a:ea typeface="+mn-ea"/>
                <a:cs typeface="+mn-cs"/>
              </a:endParaRPr>
            </a:p>
          </p:txBody>
        </p:sp>
        <p:sp>
          <p:nvSpPr>
            <p:cNvPr id="53" name="TextBox 52"/>
            <p:cNvSpPr txBox="1"/>
            <p:nvPr/>
          </p:nvSpPr>
          <p:spPr>
            <a:xfrm>
              <a:off x="5451856" y="1625078"/>
              <a:ext cx="198284" cy="165814"/>
            </a:xfrm>
            <a:prstGeom prst="rect">
              <a:avLst/>
            </a:prstGeom>
            <a:noFill/>
            <a:ln>
              <a:noFill/>
            </a:ln>
          </p:spPr>
          <p:txBody>
            <a:bodyPr wrap="square" lIns="0" tIns="0" rIns="0" bIns="0" rtlCol="0">
              <a:spAutoFit/>
            </a:bodyP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en-US" sz="1333" b="0" i="0" u="none" strike="noStrike" kern="1200" cap="all" spc="0" normalizeH="0" baseline="0" noProof="0" dirty="0">
                  <a:ln>
                    <a:noFill/>
                  </a:ln>
                  <a:solidFill>
                    <a:srgbClr val="4B5050"/>
                  </a:solidFill>
                  <a:effectLst/>
                  <a:uLnTx/>
                  <a:uFillTx/>
                  <a:latin typeface="Lato Black" panose="020F0A02020204030203" pitchFamily="34" charset="0"/>
                  <a:ea typeface="+mn-ea"/>
                  <a:cs typeface="Poppins SemiBold" panose="02000000000000000000" pitchFamily="2" charset="0"/>
                </a:rPr>
                <a:t>03</a:t>
              </a:r>
            </a:p>
          </p:txBody>
        </p:sp>
      </p:grpSp>
      <p:pic>
        <p:nvPicPr>
          <p:cNvPr id="17" name="Picture 16">
            <a:extLst>
              <a:ext uri="{FF2B5EF4-FFF2-40B4-BE49-F238E27FC236}">
                <a16:creationId xmlns:a16="http://schemas.microsoft.com/office/drawing/2014/main" id="{453A68C9-1BC4-35FA-93DE-C97779B1C737}"/>
              </a:ext>
            </a:extLst>
          </p:cNvPr>
          <p:cNvPicPr>
            <a:picLocks noChangeAspect="1"/>
          </p:cNvPicPr>
          <p:nvPr/>
        </p:nvPicPr>
        <p:blipFill>
          <a:blip r:embed="rId3"/>
          <a:stretch>
            <a:fillRect/>
          </a:stretch>
        </p:blipFill>
        <p:spPr>
          <a:xfrm>
            <a:off x="1587894" y="2612829"/>
            <a:ext cx="1191903" cy="1011507"/>
          </a:xfrm>
          <a:prstGeom prst="rect">
            <a:avLst/>
          </a:prstGeom>
        </p:spPr>
      </p:pic>
      <p:pic>
        <p:nvPicPr>
          <p:cNvPr id="54" name="Picture 53">
            <a:extLst>
              <a:ext uri="{FF2B5EF4-FFF2-40B4-BE49-F238E27FC236}">
                <a16:creationId xmlns:a16="http://schemas.microsoft.com/office/drawing/2014/main" id="{C0CB067B-191B-3B9E-E614-805F890BC9E6}"/>
              </a:ext>
            </a:extLst>
          </p:cNvPr>
          <p:cNvPicPr>
            <a:picLocks noChangeAspect="1"/>
          </p:cNvPicPr>
          <p:nvPr/>
        </p:nvPicPr>
        <p:blipFill>
          <a:blip r:embed="rId3"/>
          <a:stretch>
            <a:fillRect/>
          </a:stretch>
        </p:blipFill>
        <p:spPr>
          <a:xfrm>
            <a:off x="4175219" y="1813767"/>
            <a:ext cx="1191903" cy="1011507"/>
          </a:xfrm>
          <a:prstGeom prst="rect">
            <a:avLst/>
          </a:prstGeom>
        </p:spPr>
      </p:pic>
      <p:pic>
        <p:nvPicPr>
          <p:cNvPr id="55" name="Picture 54">
            <a:extLst>
              <a:ext uri="{FF2B5EF4-FFF2-40B4-BE49-F238E27FC236}">
                <a16:creationId xmlns:a16="http://schemas.microsoft.com/office/drawing/2014/main" id="{69DE4E85-FF8B-0349-B739-0E250D47877E}"/>
              </a:ext>
            </a:extLst>
          </p:cNvPr>
          <p:cNvPicPr>
            <a:picLocks noChangeAspect="1"/>
          </p:cNvPicPr>
          <p:nvPr/>
        </p:nvPicPr>
        <p:blipFill>
          <a:blip r:embed="rId3"/>
          <a:stretch>
            <a:fillRect/>
          </a:stretch>
        </p:blipFill>
        <p:spPr>
          <a:xfrm>
            <a:off x="6805381" y="2579510"/>
            <a:ext cx="1191903" cy="1011507"/>
          </a:xfrm>
          <a:prstGeom prst="rect">
            <a:avLst/>
          </a:prstGeom>
        </p:spPr>
      </p:pic>
      <p:pic>
        <p:nvPicPr>
          <p:cNvPr id="56" name="Picture 55">
            <a:extLst>
              <a:ext uri="{FF2B5EF4-FFF2-40B4-BE49-F238E27FC236}">
                <a16:creationId xmlns:a16="http://schemas.microsoft.com/office/drawing/2014/main" id="{9F75BD55-E0FB-FEEA-A4CA-7C73C759CD8C}"/>
              </a:ext>
            </a:extLst>
          </p:cNvPr>
          <p:cNvPicPr>
            <a:picLocks noChangeAspect="1"/>
          </p:cNvPicPr>
          <p:nvPr/>
        </p:nvPicPr>
        <p:blipFill>
          <a:blip r:embed="rId3"/>
          <a:stretch>
            <a:fillRect/>
          </a:stretch>
        </p:blipFill>
        <p:spPr>
          <a:xfrm>
            <a:off x="9414124" y="2078900"/>
            <a:ext cx="1191903" cy="1011507"/>
          </a:xfrm>
          <a:prstGeom prst="rect">
            <a:avLst/>
          </a:prstGeom>
        </p:spPr>
      </p:pic>
      <p:sp>
        <p:nvSpPr>
          <p:cNvPr id="57" name="Text Placeholder 1">
            <a:extLst>
              <a:ext uri="{FF2B5EF4-FFF2-40B4-BE49-F238E27FC236}">
                <a16:creationId xmlns:a16="http://schemas.microsoft.com/office/drawing/2014/main" id="{A64EC9B9-0336-4F24-0162-16308AFD48BE}"/>
              </a:ext>
            </a:extLst>
          </p:cNvPr>
          <p:cNvSpPr txBox="1">
            <a:spLocks/>
          </p:cNvSpPr>
          <p:nvPr/>
        </p:nvSpPr>
        <p:spPr>
          <a:xfrm>
            <a:off x="791632" y="738488"/>
            <a:ext cx="10604499" cy="511013"/>
          </a:xfrm>
          <a:prstGeom prst="rect">
            <a:avLst/>
          </a:prstGeom>
        </p:spPr>
        <p:txBody>
          <a:bodyPr lIns="0" tIns="0" rIns="0" bIns="0"/>
          <a:lstStyle>
            <a:lvl1pPr marL="0" indent="0" algn="l" defTabSz="914377" rtl="0" eaLnBrk="1" latinLnBrk="0" hangingPunct="1">
              <a:lnSpc>
                <a:spcPct val="100000"/>
              </a:lnSpc>
              <a:spcBef>
                <a:spcPts val="0"/>
              </a:spcBef>
              <a:buFont typeface="Arial" panose="020B0604020202020204" pitchFamily="34" charset="0"/>
              <a:buNone/>
              <a:defRPr sz="2933" b="0" kern="120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all" spc="67" normalizeH="0" baseline="0" noProof="0" dirty="0">
                <a:ln>
                  <a:noFill/>
                </a:ln>
                <a:solidFill>
                  <a:srgbClr val="4B5050"/>
                </a:solidFill>
                <a:effectLst/>
                <a:uLnTx/>
                <a:uFillTx/>
                <a:latin typeface="Lato Black" panose="020F0A02020204030203" pitchFamily="34" charset="0"/>
                <a:ea typeface="Roboto" panose="02000000000000000000" pitchFamily="2" charset="0"/>
                <a:cs typeface="Open Sans" panose="020B0606030504020204" pitchFamily="34" charset="0"/>
              </a:rPr>
              <a:t>Informing our community of their disclosure obligations </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all" spc="67" normalizeH="0" baseline="0" noProof="0" dirty="0">
                <a:ln>
                  <a:noFill/>
                </a:ln>
                <a:solidFill>
                  <a:schemeClr val="accent2"/>
                </a:solidFill>
                <a:effectLst/>
                <a:uLnTx/>
                <a:uFillTx/>
                <a:latin typeface="Lato Black" panose="020F0A02020204030203" pitchFamily="34" charset="0"/>
                <a:ea typeface="Roboto" panose="02000000000000000000" pitchFamily="2" charset="0"/>
                <a:cs typeface="Open Sans" panose="020B0606030504020204" pitchFamily="34" charset="0"/>
              </a:rPr>
              <a:t>Integrity and Accountability Code Awareness Module </a:t>
            </a:r>
          </a:p>
        </p:txBody>
      </p:sp>
      <p:sp>
        <p:nvSpPr>
          <p:cNvPr id="20" name="Text Placeholder 19">
            <a:extLst>
              <a:ext uri="{FF2B5EF4-FFF2-40B4-BE49-F238E27FC236}">
                <a16:creationId xmlns:a16="http://schemas.microsoft.com/office/drawing/2014/main" id="{BF9BA87D-D9A7-AAA7-0E44-4CA081C27AD8}"/>
              </a:ext>
            </a:extLst>
          </p:cNvPr>
          <p:cNvSpPr>
            <a:spLocks noGrp="1"/>
          </p:cNvSpPr>
          <p:nvPr>
            <p:ph type="body" sz="quarter" idx="11"/>
          </p:nvPr>
        </p:nvSpPr>
        <p:spPr>
          <a:xfrm>
            <a:off x="879474" y="6025282"/>
            <a:ext cx="10604499" cy="188459"/>
          </a:xfrm>
        </p:spPr>
        <p:txBody>
          <a:bodyPr/>
          <a:lstStyle/>
          <a:p>
            <a:r>
              <a:rPr lang="en-US" sz="1100" dirty="0"/>
              <a:t>The Integrity and Accountability Code awareness module provides an overview of key policies and compliance topics at USC including where employees can direct complaints and inquiries, and tools and resources available to help us live our values. Inquiries about the module can be directed to compliance@usc.edu.</a:t>
            </a:r>
          </a:p>
        </p:txBody>
      </p:sp>
    </p:spTree>
    <p:extLst>
      <p:ext uri="{BB962C8B-B14F-4D97-AF65-F5344CB8AC3E}">
        <p14:creationId xmlns:p14="http://schemas.microsoft.com/office/powerpoint/2010/main" val="379153089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Placeholder 7" descr="A group of people posing for a photo&#10;&#10;Description automatically generated">
            <a:extLst>
              <a:ext uri="{FF2B5EF4-FFF2-40B4-BE49-F238E27FC236}">
                <a16:creationId xmlns:a16="http://schemas.microsoft.com/office/drawing/2014/main" id="{AD11DD99-8E08-312C-1AA7-018598C5C4DF}"/>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80" b="1188"/>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10" name="TextBox 9">
            <a:extLst>
              <a:ext uri="{FF2B5EF4-FFF2-40B4-BE49-F238E27FC236}">
                <a16:creationId xmlns:a16="http://schemas.microsoft.com/office/drawing/2014/main" id="{91D1E492-2663-7C3E-79E3-DA87A420BCAA}"/>
              </a:ext>
            </a:extLst>
          </p:cNvPr>
          <p:cNvSpPr txBox="1"/>
          <p:nvPr/>
        </p:nvSpPr>
        <p:spPr>
          <a:xfrm>
            <a:off x="2755359" y="5719865"/>
            <a:ext cx="6681282" cy="954107"/>
          </a:xfrm>
          <a:prstGeom prst="rect">
            <a:avLst/>
          </a:prstGeom>
          <a:noFill/>
        </p:spPr>
        <p:txBody>
          <a:bodyPr wrap="square" rtlCol="0">
            <a:spAutoFit/>
          </a:bodyPr>
          <a:lstStyle/>
          <a:p>
            <a:pPr algn="ctr"/>
            <a:r>
              <a:rPr lang="en-US" sz="2800" b="1" dirty="0">
                <a:solidFill>
                  <a:schemeClr val="bg1"/>
                </a:solidFill>
              </a:rPr>
              <a:t>OFFICE OF CULTURE, ETHICS AND COMPLIANCE (OCEC)</a:t>
            </a:r>
          </a:p>
        </p:txBody>
      </p:sp>
    </p:spTree>
    <p:extLst>
      <p:ext uri="{BB962C8B-B14F-4D97-AF65-F5344CB8AC3E}">
        <p14:creationId xmlns:p14="http://schemas.microsoft.com/office/powerpoint/2010/main" val="2815520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Why Conflict </a:t>
            </a:r>
            <a:r>
              <a:rPr lang="en-US" dirty="0">
                <a:solidFill>
                  <a:schemeClr val="accent2"/>
                </a:solidFill>
              </a:rPr>
              <a:t>Disclosure</a:t>
            </a:r>
          </a:p>
        </p:txBody>
      </p:sp>
      <p:sp>
        <p:nvSpPr>
          <p:cNvPr id="4" name="Freeform 3"/>
          <p:cNvSpPr>
            <a:spLocks noEditPoints="1"/>
          </p:cNvSpPr>
          <p:nvPr/>
        </p:nvSpPr>
        <p:spPr bwMode="auto">
          <a:xfrm>
            <a:off x="867134" y="1532810"/>
            <a:ext cx="537323" cy="534564"/>
          </a:xfrm>
          <a:custGeom>
            <a:avLst/>
            <a:gdLst>
              <a:gd name="T0" fmla="*/ 176 w 353"/>
              <a:gd name="T1" fmla="*/ 221 h 353"/>
              <a:gd name="T2" fmla="*/ 102 w 353"/>
              <a:gd name="T3" fmla="*/ 147 h 353"/>
              <a:gd name="T4" fmla="*/ 96 w 353"/>
              <a:gd name="T5" fmla="*/ 145 h 353"/>
              <a:gd name="T6" fmla="*/ 88 w 353"/>
              <a:gd name="T7" fmla="*/ 153 h 353"/>
              <a:gd name="T8" fmla="*/ 90 w 353"/>
              <a:gd name="T9" fmla="*/ 158 h 353"/>
              <a:gd name="T10" fmla="*/ 170 w 353"/>
              <a:gd name="T11" fmla="*/ 239 h 353"/>
              <a:gd name="T12" fmla="*/ 176 w 353"/>
              <a:gd name="T13" fmla="*/ 241 h 353"/>
              <a:gd name="T14" fmla="*/ 182 w 353"/>
              <a:gd name="T15" fmla="*/ 238 h 353"/>
              <a:gd name="T16" fmla="*/ 182 w 353"/>
              <a:gd name="T17" fmla="*/ 238 h 353"/>
              <a:gd name="T18" fmla="*/ 316 w 353"/>
              <a:gd name="T19" fmla="*/ 98 h 353"/>
              <a:gd name="T20" fmla="*/ 316 w 353"/>
              <a:gd name="T21" fmla="*/ 98 h 353"/>
              <a:gd name="T22" fmla="*/ 328 w 353"/>
              <a:gd name="T23" fmla="*/ 86 h 353"/>
              <a:gd name="T24" fmla="*/ 327 w 353"/>
              <a:gd name="T25" fmla="*/ 86 h 353"/>
              <a:gd name="T26" fmla="*/ 351 w 353"/>
              <a:gd name="T27" fmla="*/ 62 h 353"/>
              <a:gd name="T28" fmla="*/ 351 w 353"/>
              <a:gd name="T29" fmla="*/ 62 h 353"/>
              <a:gd name="T30" fmla="*/ 353 w 353"/>
              <a:gd name="T31" fmla="*/ 56 h 353"/>
              <a:gd name="T32" fmla="*/ 345 w 353"/>
              <a:gd name="T33" fmla="*/ 48 h 353"/>
              <a:gd name="T34" fmla="*/ 339 w 353"/>
              <a:gd name="T35" fmla="*/ 51 h 353"/>
              <a:gd name="T36" fmla="*/ 339 w 353"/>
              <a:gd name="T37" fmla="*/ 51 h 353"/>
              <a:gd name="T38" fmla="*/ 318 w 353"/>
              <a:gd name="T39" fmla="*/ 72 h 353"/>
              <a:gd name="T40" fmla="*/ 318 w 353"/>
              <a:gd name="T41" fmla="*/ 72 h 353"/>
              <a:gd name="T42" fmla="*/ 307 w 353"/>
              <a:gd name="T43" fmla="*/ 84 h 353"/>
              <a:gd name="T44" fmla="*/ 307 w 353"/>
              <a:gd name="T45" fmla="*/ 84 h 353"/>
              <a:gd name="T46" fmla="*/ 176 w 353"/>
              <a:gd name="T47" fmla="*/ 221 h 353"/>
              <a:gd name="T48" fmla="*/ 339 w 353"/>
              <a:gd name="T49" fmla="*/ 109 h 353"/>
              <a:gd name="T50" fmla="*/ 327 w 353"/>
              <a:gd name="T51" fmla="*/ 109 h 353"/>
              <a:gd name="T52" fmla="*/ 325 w 353"/>
              <a:gd name="T53" fmla="*/ 117 h 353"/>
              <a:gd name="T54" fmla="*/ 325 w 353"/>
              <a:gd name="T55" fmla="*/ 117 h 353"/>
              <a:gd name="T56" fmla="*/ 337 w 353"/>
              <a:gd name="T57" fmla="*/ 177 h 353"/>
              <a:gd name="T58" fmla="*/ 176 w 353"/>
              <a:gd name="T59" fmla="*/ 337 h 353"/>
              <a:gd name="T60" fmla="*/ 16 w 353"/>
              <a:gd name="T61" fmla="*/ 177 h 353"/>
              <a:gd name="T62" fmla="*/ 176 w 353"/>
              <a:gd name="T63" fmla="*/ 16 h 353"/>
              <a:gd name="T64" fmla="*/ 292 w 353"/>
              <a:gd name="T65" fmla="*/ 65 h 353"/>
              <a:gd name="T66" fmla="*/ 292 w 353"/>
              <a:gd name="T67" fmla="*/ 65 h 353"/>
              <a:gd name="T68" fmla="*/ 303 w 353"/>
              <a:gd name="T69" fmla="*/ 65 h 353"/>
              <a:gd name="T70" fmla="*/ 303 w 353"/>
              <a:gd name="T71" fmla="*/ 54 h 353"/>
              <a:gd name="T72" fmla="*/ 302 w 353"/>
              <a:gd name="T73" fmla="*/ 53 h 353"/>
              <a:gd name="T74" fmla="*/ 176 w 353"/>
              <a:gd name="T75" fmla="*/ 0 h 353"/>
              <a:gd name="T76" fmla="*/ 0 w 353"/>
              <a:gd name="T77" fmla="*/ 177 h 353"/>
              <a:gd name="T78" fmla="*/ 176 w 353"/>
              <a:gd name="T79" fmla="*/ 353 h 353"/>
              <a:gd name="T80" fmla="*/ 353 w 353"/>
              <a:gd name="T81" fmla="*/ 177 h 353"/>
              <a:gd name="T82" fmla="*/ 341 w 353"/>
              <a:gd name="T83" fmla="*/ 112 h 353"/>
              <a:gd name="T84" fmla="*/ 339 w 353"/>
              <a:gd name="T85" fmla="*/ 10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3" h="353">
                <a:moveTo>
                  <a:pt x="176" y="221"/>
                </a:moveTo>
                <a:cubicBezTo>
                  <a:pt x="102" y="147"/>
                  <a:pt x="102" y="147"/>
                  <a:pt x="102" y="147"/>
                </a:cubicBezTo>
                <a:cubicBezTo>
                  <a:pt x="100" y="146"/>
                  <a:pt x="98" y="145"/>
                  <a:pt x="96" y="145"/>
                </a:cubicBezTo>
                <a:cubicBezTo>
                  <a:pt x="91" y="145"/>
                  <a:pt x="88" y="148"/>
                  <a:pt x="88" y="153"/>
                </a:cubicBezTo>
                <a:cubicBezTo>
                  <a:pt x="88" y="155"/>
                  <a:pt x="89" y="157"/>
                  <a:pt x="90" y="158"/>
                </a:cubicBezTo>
                <a:cubicBezTo>
                  <a:pt x="170" y="239"/>
                  <a:pt x="170" y="239"/>
                  <a:pt x="170" y="239"/>
                </a:cubicBezTo>
                <a:cubicBezTo>
                  <a:pt x="172" y="240"/>
                  <a:pt x="174" y="241"/>
                  <a:pt x="176" y="241"/>
                </a:cubicBezTo>
                <a:cubicBezTo>
                  <a:pt x="178" y="241"/>
                  <a:pt x="180" y="240"/>
                  <a:pt x="182" y="238"/>
                </a:cubicBezTo>
                <a:cubicBezTo>
                  <a:pt x="182" y="238"/>
                  <a:pt x="182" y="238"/>
                  <a:pt x="182" y="238"/>
                </a:cubicBezTo>
                <a:cubicBezTo>
                  <a:pt x="316" y="98"/>
                  <a:pt x="316" y="98"/>
                  <a:pt x="316" y="98"/>
                </a:cubicBezTo>
                <a:cubicBezTo>
                  <a:pt x="316" y="98"/>
                  <a:pt x="316" y="98"/>
                  <a:pt x="316" y="98"/>
                </a:cubicBezTo>
                <a:cubicBezTo>
                  <a:pt x="328" y="86"/>
                  <a:pt x="328" y="86"/>
                  <a:pt x="328" y="86"/>
                </a:cubicBezTo>
                <a:cubicBezTo>
                  <a:pt x="328" y="86"/>
                  <a:pt x="328" y="86"/>
                  <a:pt x="327" y="86"/>
                </a:cubicBezTo>
                <a:cubicBezTo>
                  <a:pt x="351" y="62"/>
                  <a:pt x="351" y="62"/>
                  <a:pt x="351" y="62"/>
                </a:cubicBezTo>
                <a:cubicBezTo>
                  <a:pt x="351" y="62"/>
                  <a:pt x="351" y="62"/>
                  <a:pt x="351" y="62"/>
                </a:cubicBezTo>
                <a:cubicBezTo>
                  <a:pt x="352" y="60"/>
                  <a:pt x="353" y="58"/>
                  <a:pt x="353" y="56"/>
                </a:cubicBezTo>
                <a:cubicBezTo>
                  <a:pt x="353" y="52"/>
                  <a:pt x="349" y="48"/>
                  <a:pt x="345" y="48"/>
                </a:cubicBezTo>
                <a:cubicBezTo>
                  <a:pt x="342" y="48"/>
                  <a:pt x="340" y="49"/>
                  <a:pt x="339" y="51"/>
                </a:cubicBezTo>
                <a:cubicBezTo>
                  <a:pt x="339" y="51"/>
                  <a:pt x="339" y="51"/>
                  <a:pt x="339" y="51"/>
                </a:cubicBezTo>
                <a:cubicBezTo>
                  <a:pt x="318" y="72"/>
                  <a:pt x="318" y="72"/>
                  <a:pt x="318" y="72"/>
                </a:cubicBezTo>
                <a:cubicBezTo>
                  <a:pt x="318" y="72"/>
                  <a:pt x="318" y="72"/>
                  <a:pt x="318" y="72"/>
                </a:cubicBezTo>
                <a:cubicBezTo>
                  <a:pt x="307" y="84"/>
                  <a:pt x="307" y="84"/>
                  <a:pt x="307" y="84"/>
                </a:cubicBezTo>
                <a:cubicBezTo>
                  <a:pt x="307" y="84"/>
                  <a:pt x="307" y="84"/>
                  <a:pt x="307" y="84"/>
                </a:cubicBezTo>
                <a:lnTo>
                  <a:pt x="176" y="221"/>
                </a:lnTo>
                <a:close/>
                <a:moveTo>
                  <a:pt x="339" y="109"/>
                </a:moveTo>
                <a:cubicBezTo>
                  <a:pt x="335" y="106"/>
                  <a:pt x="330" y="106"/>
                  <a:pt x="327" y="109"/>
                </a:cubicBezTo>
                <a:cubicBezTo>
                  <a:pt x="325" y="111"/>
                  <a:pt x="324" y="115"/>
                  <a:pt x="325" y="117"/>
                </a:cubicBezTo>
                <a:cubicBezTo>
                  <a:pt x="325" y="117"/>
                  <a:pt x="325" y="117"/>
                  <a:pt x="325" y="117"/>
                </a:cubicBezTo>
                <a:cubicBezTo>
                  <a:pt x="333" y="136"/>
                  <a:pt x="337" y="156"/>
                  <a:pt x="337" y="177"/>
                </a:cubicBezTo>
                <a:cubicBezTo>
                  <a:pt x="337" y="265"/>
                  <a:pt x="265" y="337"/>
                  <a:pt x="176" y="337"/>
                </a:cubicBezTo>
                <a:cubicBezTo>
                  <a:pt x="88" y="337"/>
                  <a:pt x="16" y="265"/>
                  <a:pt x="16" y="177"/>
                </a:cubicBezTo>
                <a:cubicBezTo>
                  <a:pt x="16" y="88"/>
                  <a:pt x="88" y="16"/>
                  <a:pt x="176" y="16"/>
                </a:cubicBezTo>
                <a:cubicBezTo>
                  <a:pt x="222" y="16"/>
                  <a:pt x="262" y="35"/>
                  <a:pt x="292" y="65"/>
                </a:cubicBezTo>
                <a:cubicBezTo>
                  <a:pt x="292" y="65"/>
                  <a:pt x="292" y="65"/>
                  <a:pt x="292" y="65"/>
                </a:cubicBezTo>
                <a:cubicBezTo>
                  <a:pt x="295" y="68"/>
                  <a:pt x="300" y="68"/>
                  <a:pt x="303" y="65"/>
                </a:cubicBezTo>
                <a:cubicBezTo>
                  <a:pt x="306" y="62"/>
                  <a:pt x="306" y="57"/>
                  <a:pt x="303" y="54"/>
                </a:cubicBezTo>
                <a:cubicBezTo>
                  <a:pt x="302" y="53"/>
                  <a:pt x="302" y="53"/>
                  <a:pt x="302" y="53"/>
                </a:cubicBezTo>
                <a:cubicBezTo>
                  <a:pt x="270" y="20"/>
                  <a:pt x="225" y="0"/>
                  <a:pt x="176" y="0"/>
                </a:cubicBezTo>
                <a:cubicBezTo>
                  <a:pt x="79" y="0"/>
                  <a:pt x="0" y="79"/>
                  <a:pt x="0" y="177"/>
                </a:cubicBezTo>
                <a:cubicBezTo>
                  <a:pt x="0" y="274"/>
                  <a:pt x="79" y="353"/>
                  <a:pt x="176" y="353"/>
                </a:cubicBezTo>
                <a:cubicBezTo>
                  <a:pt x="274" y="353"/>
                  <a:pt x="353" y="274"/>
                  <a:pt x="353" y="177"/>
                </a:cubicBezTo>
                <a:cubicBezTo>
                  <a:pt x="353" y="154"/>
                  <a:pt x="348" y="132"/>
                  <a:pt x="341" y="112"/>
                </a:cubicBezTo>
                <a:cubicBezTo>
                  <a:pt x="340" y="111"/>
                  <a:pt x="340" y="110"/>
                  <a:pt x="339" y="109"/>
                </a:cubicBezTo>
              </a:path>
            </a:pathLst>
          </a:custGeom>
          <a:solidFill>
            <a:schemeClr val="accent2"/>
          </a:solidFill>
          <a:ln>
            <a:noFill/>
          </a:ln>
        </p:spPr>
        <p:txBody>
          <a:bodyPr vert="horz" wrap="square" lIns="45720" tIns="22860" rIns="45720" bIns="22860" numCol="1" anchor="t" anchorCtr="0" compatLnSpc="1">
            <a:prstTxWarp prst="textNoShape">
              <a:avLst/>
            </a:prstTxWarp>
          </a:bodyPr>
          <a:lstStyle/>
          <a:p>
            <a:pPr defTabSz="914377"/>
            <a:endParaRPr lang="en-US" sz="1200">
              <a:solidFill>
                <a:prstClr val="black"/>
              </a:solidFill>
              <a:latin typeface="Lato"/>
            </a:endParaRPr>
          </a:p>
        </p:txBody>
      </p:sp>
      <p:sp>
        <p:nvSpPr>
          <p:cNvPr id="18" name="Freeform 17"/>
          <p:cNvSpPr>
            <a:spLocks noEditPoints="1"/>
          </p:cNvSpPr>
          <p:nvPr/>
        </p:nvSpPr>
        <p:spPr bwMode="auto">
          <a:xfrm>
            <a:off x="867134" y="2902613"/>
            <a:ext cx="537323" cy="534564"/>
          </a:xfrm>
          <a:custGeom>
            <a:avLst/>
            <a:gdLst>
              <a:gd name="T0" fmla="*/ 176 w 353"/>
              <a:gd name="T1" fmla="*/ 221 h 353"/>
              <a:gd name="T2" fmla="*/ 102 w 353"/>
              <a:gd name="T3" fmla="*/ 147 h 353"/>
              <a:gd name="T4" fmla="*/ 96 w 353"/>
              <a:gd name="T5" fmla="*/ 145 h 353"/>
              <a:gd name="T6" fmla="*/ 88 w 353"/>
              <a:gd name="T7" fmla="*/ 153 h 353"/>
              <a:gd name="T8" fmla="*/ 90 w 353"/>
              <a:gd name="T9" fmla="*/ 158 h 353"/>
              <a:gd name="T10" fmla="*/ 170 w 353"/>
              <a:gd name="T11" fmla="*/ 239 h 353"/>
              <a:gd name="T12" fmla="*/ 176 w 353"/>
              <a:gd name="T13" fmla="*/ 241 h 353"/>
              <a:gd name="T14" fmla="*/ 182 w 353"/>
              <a:gd name="T15" fmla="*/ 238 h 353"/>
              <a:gd name="T16" fmla="*/ 182 w 353"/>
              <a:gd name="T17" fmla="*/ 238 h 353"/>
              <a:gd name="T18" fmla="*/ 316 w 353"/>
              <a:gd name="T19" fmla="*/ 98 h 353"/>
              <a:gd name="T20" fmla="*/ 316 w 353"/>
              <a:gd name="T21" fmla="*/ 98 h 353"/>
              <a:gd name="T22" fmla="*/ 328 w 353"/>
              <a:gd name="T23" fmla="*/ 86 h 353"/>
              <a:gd name="T24" fmla="*/ 327 w 353"/>
              <a:gd name="T25" fmla="*/ 86 h 353"/>
              <a:gd name="T26" fmla="*/ 351 w 353"/>
              <a:gd name="T27" fmla="*/ 62 h 353"/>
              <a:gd name="T28" fmla="*/ 351 w 353"/>
              <a:gd name="T29" fmla="*/ 62 h 353"/>
              <a:gd name="T30" fmla="*/ 353 w 353"/>
              <a:gd name="T31" fmla="*/ 56 h 353"/>
              <a:gd name="T32" fmla="*/ 345 w 353"/>
              <a:gd name="T33" fmla="*/ 48 h 353"/>
              <a:gd name="T34" fmla="*/ 339 w 353"/>
              <a:gd name="T35" fmla="*/ 51 h 353"/>
              <a:gd name="T36" fmla="*/ 339 w 353"/>
              <a:gd name="T37" fmla="*/ 51 h 353"/>
              <a:gd name="T38" fmla="*/ 318 w 353"/>
              <a:gd name="T39" fmla="*/ 72 h 353"/>
              <a:gd name="T40" fmla="*/ 318 w 353"/>
              <a:gd name="T41" fmla="*/ 72 h 353"/>
              <a:gd name="T42" fmla="*/ 307 w 353"/>
              <a:gd name="T43" fmla="*/ 84 h 353"/>
              <a:gd name="T44" fmla="*/ 307 w 353"/>
              <a:gd name="T45" fmla="*/ 84 h 353"/>
              <a:gd name="T46" fmla="*/ 176 w 353"/>
              <a:gd name="T47" fmla="*/ 221 h 353"/>
              <a:gd name="T48" fmla="*/ 339 w 353"/>
              <a:gd name="T49" fmla="*/ 109 h 353"/>
              <a:gd name="T50" fmla="*/ 327 w 353"/>
              <a:gd name="T51" fmla="*/ 109 h 353"/>
              <a:gd name="T52" fmla="*/ 325 w 353"/>
              <a:gd name="T53" fmla="*/ 117 h 353"/>
              <a:gd name="T54" fmla="*/ 325 w 353"/>
              <a:gd name="T55" fmla="*/ 117 h 353"/>
              <a:gd name="T56" fmla="*/ 337 w 353"/>
              <a:gd name="T57" fmla="*/ 177 h 353"/>
              <a:gd name="T58" fmla="*/ 176 w 353"/>
              <a:gd name="T59" fmla="*/ 337 h 353"/>
              <a:gd name="T60" fmla="*/ 16 w 353"/>
              <a:gd name="T61" fmla="*/ 177 h 353"/>
              <a:gd name="T62" fmla="*/ 176 w 353"/>
              <a:gd name="T63" fmla="*/ 16 h 353"/>
              <a:gd name="T64" fmla="*/ 292 w 353"/>
              <a:gd name="T65" fmla="*/ 65 h 353"/>
              <a:gd name="T66" fmla="*/ 292 w 353"/>
              <a:gd name="T67" fmla="*/ 65 h 353"/>
              <a:gd name="T68" fmla="*/ 303 w 353"/>
              <a:gd name="T69" fmla="*/ 65 h 353"/>
              <a:gd name="T70" fmla="*/ 303 w 353"/>
              <a:gd name="T71" fmla="*/ 54 h 353"/>
              <a:gd name="T72" fmla="*/ 302 w 353"/>
              <a:gd name="T73" fmla="*/ 53 h 353"/>
              <a:gd name="T74" fmla="*/ 176 w 353"/>
              <a:gd name="T75" fmla="*/ 0 h 353"/>
              <a:gd name="T76" fmla="*/ 0 w 353"/>
              <a:gd name="T77" fmla="*/ 177 h 353"/>
              <a:gd name="T78" fmla="*/ 176 w 353"/>
              <a:gd name="T79" fmla="*/ 353 h 353"/>
              <a:gd name="T80" fmla="*/ 353 w 353"/>
              <a:gd name="T81" fmla="*/ 177 h 353"/>
              <a:gd name="T82" fmla="*/ 341 w 353"/>
              <a:gd name="T83" fmla="*/ 112 h 353"/>
              <a:gd name="T84" fmla="*/ 339 w 353"/>
              <a:gd name="T85" fmla="*/ 10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3" h="353">
                <a:moveTo>
                  <a:pt x="176" y="221"/>
                </a:moveTo>
                <a:cubicBezTo>
                  <a:pt x="102" y="147"/>
                  <a:pt x="102" y="147"/>
                  <a:pt x="102" y="147"/>
                </a:cubicBezTo>
                <a:cubicBezTo>
                  <a:pt x="100" y="146"/>
                  <a:pt x="98" y="145"/>
                  <a:pt x="96" y="145"/>
                </a:cubicBezTo>
                <a:cubicBezTo>
                  <a:pt x="91" y="145"/>
                  <a:pt x="88" y="148"/>
                  <a:pt x="88" y="153"/>
                </a:cubicBezTo>
                <a:cubicBezTo>
                  <a:pt x="88" y="155"/>
                  <a:pt x="89" y="157"/>
                  <a:pt x="90" y="158"/>
                </a:cubicBezTo>
                <a:cubicBezTo>
                  <a:pt x="170" y="239"/>
                  <a:pt x="170" y="239"/>
                  <a:pt x="170" y="239"/>
                </a:cubicBezTo>
                <a:cubicBezTo>
                  <a:pt x="172" y="240"/>
                  <a:pt x="174" y="241"/>
                  <a:pt x="176" y="241"/>
                </a:cubicBezTo>
                <a:cubicBezTo>
                  <a:pt x="178" y="241"/>
                  <a:pt x="180" y="240"/>
                  <a:pt x="182" y="238"/>
                </a:cubicBezTo>
                <a:cubicBezTo>
                  <a:pt x="182" y="238"/>
                  <a:pt x="182" y="238"/>
                  <a:pt x="182" y="238"/>
                </a:cubicBezTo>
                <a:cubicBezTo>
                  <a:pt x="316" y="98"/>
                  <a:pt x="316" y="98"/>
                  <a:pt x="316" y="98"/>
                </a:cubicBezTo>
                <a:cubicBezTo>
                  <a:pt x="316" y="98"/>
                  <a:pt x="316" y="98"/>
                  <a:pt x="316" y="98"/>
                </a:cubicBezTo>
                <a:cubicBezTo>
                  <a:pt x="328" y="86"/>
                  <a:pt x="328" y="86"/>
                  <a:pt x="328" y="86"/>
                </a:cubicBezTo>
                <a:cubicBezTo>
                  <a:pt x="328" y="86"/>
                  <a:pt x="328" y="86"/>
                  <a:pt x="327" y="86"/>
                </a:cubicBezTo>
                <a:cubicBezTo>
                  <a:pt x="351" y="62"/>
                  <a:pt x="351" y="62"/>
                  <a:pt x="351" y="62"/>
                </a:cubicBezTo>
                <a:cubicBezTo>
                  <a:pt x="351" y="62"/>
                  <a:pt x="351" y="62"/>
                  <a:pt x="351" y="62"/>
                </a:cubicBezTo>
                <a:cubicBezTo>
                  <a:pt x="352" y="60"/>
                  <a:pt x="353" y="58"/>
                  <a:pt x="353" y="56"/>
                </a:cubicBezTo>
                <a:cubicBezTo>
                  <a:pt x="353" y="52"/>
                  <a:pt x="349" y="48"/>
                  <a:pt x="345" y="48"/>
                </a:cubicBezTo>
                <a:cubicBezTo>
                  <a:pt x="342" y="48"/>
                  <a:pt x="340" y="49"/>
                  <a:pt x="339" y="51"/>
                </a:cubicBezTo>
                <a:cubicBezTo>
                  <a:pt x="339" y="51"/>
                  <a:pt x="339" y="51"/>
                  <a:pt x="339" y="51"/>
                </a:cubicBezTo>
                <a:cubicBezTo>
                  <a:pt x="318" y="72"/>
                  <a:pt x="318" y="72"/>
                  <a:pt x="318" y="72"/>
                </a:cubicBezTo>
                <a:cubicBezTo>
                  <a:pt x="318" y="72"/>
                  <a:pt x="318" y="72"/>
                  <a:pt x="318" y="72"/>
                </a:cubicBezTo>
                <a:cubicBezTo>
                  <a:pt x="307" y="84"/>
                  <a:pt x="307" y="84"/>
                  <a:pt x="307" y="84"/>
                </a:cubicBezTo>
                <a:cubicBezTo>
                  <a:pt x="307" y="84"/>
                  <a:pt x="307" y="84"/>
                  <a:pt x="307" y="84"/>
                </a:cubicBezTo>
                <a:lnTo>
                  <a:pt x="176" y="221"/>
                </a:lnTo>
                <a:close/>
                <a:moveTo>
                  <a:pt x="339" y="109"/>
                </a:moveTo>
                <a:cubicBezTo>
                  <a:pt x="335" y="106"/>
                  <a:pt x="330" y="106"/>
                  <a:pt x="327" y="109"/>
                </a:cubicBezTo>
                <a:cubicBezTo>
                  <a:pt x="325" y="111"/>
                  <a:pt x="324" y="115"/>
                  <a:pt x="325" y="117"/>
                </a:cubicBezTo>
                <a:cubicBezTo>
                  <a:pt x="325" y="117"/>
                  <a:pt x="325" y="117"/>
                  <a:pt x="325" y="117"/>
                </a:cubicBezTo>
                <a:cubicBezTo>
                  <a:pt x="333" y="136"/>
                  <a:pt x="337" y="156"/>
                  <a:pt x="337" y="177"/>
                </a:cubicBezTo>
                <a:cubicBezTo>
                  <a:pt x="337" y="265"/>
                  <a:pt x="265" y="337"/>
                  <a:pt x="176" y="337"/>
                </a:cubicBezTo>
                <a:cubicBezTo>
                  <a:pt x="88" y="337"/>
                  <a:pt x="16" y="265"/>
                  <a:pt x="16" y="177"/>
                </a:cubicBezTo>
                <a:cubicBezTo>
                  <a:pt x="16" y="88"/>
                  <a:pt x="88" y="16"/>
                  <a:pt x="176" y="16"/>
                </a:cubicBezTo>
                <a:cubicBezTo>
                  <a:pt x="222" y="16"/>
                  <a:pt x="262" y="35"/>
                  <a:pt x="292" y="65"/>
                </a:cubicBezTo>
                <a:cubicBezTo>
                  <a:pt x="292" y="65"/>
                  <a:pt x="292" y="65"/>
                  <a:pt x="292" y="65"/>
                </a:cubicBezTo>
                <a:cubicBezTo>
                  <a:pt x="295" y="68"/>
                  <a:pt x="300" y="68"/>
                  <a:pt x="303" y="65"/>
                </a:cubicBezTo>
                <a:cubicBezTo>
                  <a:pt x="306" y="62"/>
                  <a:pt x="306" y="57"/>
                  <a:pt x="303" y="54"/>
                </a:cubicBezTo>
                <a:cubicBezTo>
                  <a:pt x="302" y="53"/>
                  <a:pt x="302" y="53"/>
                  <a:pt x="302" y="53"/>
                </a:cubicBezTo>
                <a:cubicBezTo>
                  <a:pt x="270" y="20"/>
                  <a:pt x="225" y="0"/>
                  <a:pt x="176" y="0"/>
                </a:cubicBezTo>
                <a:cubicBezTo>
                  <a:pt x="79" y="0"/>
                  <a:pt x="0" y="79"/>
                  <a:pt x="0" y="177"/>
                </a:cubicBezTo>
                <a:cubicBezTo>
                  <a:pt x="0" y="274"/>
                  <a:pt x="79" y="353"/>
                  <a:pt x="176" y="353"/>
                </a:cubicBezTo>
                <a:cubicBezTo>
                  <a:pt x="274" y="353"/>
                  <a:pt x="353" y="274"/>
                  <a:pt x="353" y="177"/>
                </a:cubicBezTo>
                <a:cubicBezTo>
                  <a:pt x="353" y="154"/>
                  <a:pt x="348" y="132"/>
                  <a:pt x="341" y="112"/>
                </a:cubicBezTo>
                <a:cubicBezTo>
                  <a:pt x="340" y="111"/>
                  <a:pt x="340" y="110"/>
                  <a:pt x="339" y="109"/>
                </a:cubicBezTo>
              </a:path>
            </a:pathLst>
          </a:custGeom>
          <a:solidFill>
            <a:schemeClr val="accent2"/>
          </a:solidFill>
          <a:ln>
            <a:noFill/>
          </a:ln>
        </p:spPr>
        <p:txBody>
          <a:bodyPr vert="horz" wrap="square" lIns="45720" tIns="22860" rIns="45720" bIns="22860" numCol="1" anchor="t" anchorCtr="0" compatLnSpc="1">
            <a:prstTxWarp prst="textNoShape">
              <a:avLst/>
            </a:prstTxWarp>
          </a:bodyPr>
          <a:lstStyle/>
          <a:p>
            <a:pPr defTabSz="914377"/>
            <a:endParaRPr lang="en-US" sz="1200">
              <a:solidFill>
                <a:prstClr val="black"/>
              </a:solidFill>
              <a:latin typeface="Lato"/>
            </a:endParaRPr>
          </a:p>
        </p:txBody>
      </p:sp>
      <p:sp>
        <p:nvSpPr>
          <p:cNvPr id="22" name="Freeform 21"/>
          <p:cNvSpPr>
            <a:spLocks noEditPoints="1"/>
          </p:cNvSpPr>
          <p:nvPr/>
        </p:nvSpPr>
        <p:spPr bwMode="auto">
          <a:xfrm>
            <a:off x="867133" y="4005134"/>
            <a:ext cx="537323" cy="534564"/>
          </a:xfrm>
          <a:custGeom>
            <a:avLst/>
            <a:gdLst>
              <a:gd name="T0" fmla="*/ 176 w 353"/>
              <a:gd name="T1" fmla="*/ 221 h 353"/>
              <a:gd name="T2" fmla="*/ 102 w 353"/>
              <a:gd name="T3" fmla="*/ 147 h 353"/>
              <a:gd name="T4" fmla="*/ 96 w 353"/>
              <a:gd name="T5" fmla="*/ 145 h 353"/>
              <a:gd name="T6" fmla="*/ 88 w 353"/>
              <a:gd name="T7" fmla="*/ 153 h 353"/>
              <a:gd name="T8" fmla="*/ 90 w 353"/>
              <a:gd name="T9" fmla="*/ 158 h 353"/>
              <a:gd name="T10" fmla="*/ 170 w 353"/>
              <a:gd name="T11" fmla="*/ 239 h 353"/>
              <a:gd name="T12" fmla="*/ 176 w 353"/>
              <a:gd name="T13" fmla="*/ 241 h 353"/>
              <a:gd name="T14" fmla="*/ 182 w 353"/>
              <a:gd name="T15" fmla="*/ 238 h 353"/>
              <a:gd name="T16" fmla="*/ 182 w 353"/>
              <a:gd name="T17" fmla="*/ 238 h 353"/>
              <a:gd name="T18" fmla="*/ 316 w 353"/>
              <a:gd name="T19" fmla="*/ 98 h 353"/>
              <a:gd name="T20" fmla="*/ 316 w 353"/>
              <a:gd name="T21" fmla="*/ 98 h 353"/>
              <a:gd name="T22" fmla="*/ 328 w 353"/>
              <a:gd name="T23" fmla="*/ 86 h 353"/>
              <a:gd name="T24" fmla="*/ 327 w 353"/>
              <a:gd name="T25" fmla="*/ 86 h 353"/>
              <a:gd name="T26" fmla="*/ 351 w 353"/>
              <a:gd name="T27" fmla="*/ 62 h 353"/>
              <a:gd name="T28" fmla="*/ 351 w 353"/>
              <a:gd name="T29" fmla="*/ 62 h 353"/>
              <a:gd name="T30" fmla="*/ 353 w 353"/>
              <a:gd name="T31" fmla="*/ 56 h 353"/>
              <a:gd name="T32" fmla="*/ 345 w 353"/>
              <a:gd name="T33" fmla="*/ 48 h 353"/>
              <a:gd name="T34" fmla="*/ 339 w 353"/>
              <a:gd name="T35" fmla="*/ 51 h 353"/>
              <a:gd name="T36" fmla="*/ 339 w 353"/>
              <a:gd name="T37" fmla="*/ 51 h 353"/>
              <a:gd name="T38" fmla="*/ 318 w 353"/>
              <a:gd name="T39" fmla="*/ 72 h 353"/>
              <a:gd name="T40" fmla="*/ 318 w 353"/>
              <a:gd name="T41" fmla="*/ 72 h 353"/>
              <a:gd name="T42" fmla="*/ 307 w 353"/>
              <a:gd name="T43" fmla="*/ 84 h 353"/>
              <a:gd name="T44" fmla="*/ 307 w 353"/>
              <a:gd name="T45" fmla="*/ 84 h 353"/>
              <a:gd name="T46" fmla="*/ 176 w 353"/>
              <a:gd name="T47" fmla="*/ 221 h 353"/>
              <a:gd name="T48" fmla="*/ 339 w 353"/>
              <a:gd name="T49" fmla="*/ 109 h 353"/>
              <a:gd name="T50" fmla="*/ 327 w 353"/>
              <a:gd name="T51" fmla="*/ 109 h 353"/>
              <a:gd name="T52" fmla="*/ 325 w 353"/>
              <a:gd name="T53" fmla="*/ 117 h 353"/>
              <a:gd name="T54" fmla="*/ 325 w 353"/>
              <a:gd name="T55" fmla="*/ 117 h 353"/>
              <a:gd name="T56" fmla="*/ 337 w 353"/>
              <a:gd name="T57" fmla="*/ 177 h 353"/>
              <a:gd name="T58" fmla="*/ 176 w 353"/>
              <a:gd name="T59" fmla="*/ 337 h 353"/>
              <a:gd name="T60" fmla="*/ 16 w 353"/>
              <a:gd name="T61" fmla="*/ 177 h 353"/>
              <a:gd name="T62" fmla="*/ 176 w 353"/>
              <a:gd name="T63" fmla="*/ 16 h 353"/>
              <a:gd name="T64" fmla="*/ 292 w 353"/>
              <a:gd name="T65" fmla="*/ 65 h 353"/>
              <a:gd name="T66" fmla="*/ 292 w 353"/>
              <a:gd name="T67" fmla="*/ 65 h 353"/>
              <a:gd name="T68" fmla="*/ 303 w 353"/>
              <a:gd name="T69" fmla="*/ 65 h 353"/>
              <a:gd name="T70" fmla="*/ 303 w 353"/>
              <a:gd name="T71" fmla="*/ 54 h 353"/>
              <a:gd name="T72" fmla="*/ 302 w 353"/>
              <a:gd name="T73" fmla="*/ 53 h 353"/>
              <a:gd name="T74" fmla="*/ 176 w 353"/>
              <a:gd name="T75" fmla="*/ 0 h 353"/>
              <a:gd name="T76" fmla="*/ 0 w 353"/>
              <a:gd name="T77" fmla="*/ 177 h 353"/>
              <a:gd name="T78" fmla="*/ 176 w 353"/>
              <a:gd name="T79" fmla="*/ 353 h 353"/>
              <a:gd name="T80" fmla="*/ 353 w 353"/>
              <a:gd name="T81" fmla="*/ 177 h 353"/>
              <a:gd name="T82" fmla="*/ 341 w 353"/>
              <a:gd name="T83" fmla="*/ 112 h 353"/>
              <a:gd name="T84" fmla="*/ 339 w 353"/>
              <a:gd name="T85" fmla="*/ 10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3" h="353">
                <a:moveTo>
                  <a:pt x="176" y="221"/>
                </a:moveTo>
                <a:cubicBezTo>
                  <a:pt x="102" y="147"/>
                  <a:pt x="102" y="147"/>
                  <a:pt x="102" y="147"/>
                </a:cubicBezTo>
                <a:cubicBezTo>
                  <a:pt x="100" y="146"/>
                  <a:pt x="98" y="145"/>
                  <a:pt x="96" y="145"/>
                </a:cubicBezTo>
                <a:cubicBezTo>
                  <a:pt x="91" y="145"/>
                  <a:pt x="88" y="148"/>
                  <a:pt x="88" y="153"/>
                </a:cubicBezTo>
                <a:cubicBezTo>
                  <a:pt x="88" y="155"/>
                  <a:pt x="89" y="157"/>
                  <a:pt x="90" y="158"/>
                </a:cubicBezTo>
                <a:cubicBezTo>
                  <a:pt x="170" y="239"/>
                  <a:pt x="170" y="239"/>
                  <a:pt x="170" y="239"/>
                </a:cubicBezTo>
                <a:cubicBezTo>
                  <a:pt x="172" y="240"/>
                  <a:pt x="174" y="241"/>
                  <a:pt x="176" y="241"/>
                </a:cubicBezTo>
                <a:cubicBezTo>
                  <a:pt x="178" y="241"/>
                  <a:pt x="180" y="240"/>
                  <a:pt x="182" y="238"/>
                </a:cubicBezTo>
                <a:cubicBezTo>
                  <a:pt x="182" y="238"/>
                  <a:pt x="182" y="238"/>
                  <a:pt x="182" y="238"/>
                </a:cubicBezTo>
                <a:cubicBezTo>
                  <a:pt x="316" y="98"/>
                  <a:pt x="316" y="98"/>
                  <a:pt x="316" y="98"/>
                </a:cubicBezTo>
                <a:cubicBezTo>
                  <a:pt x="316" y="98"/>
                  <a:pt x="316" y="98"/>
                  <a:pt x="316" y="98"/>
                </a:cubicBezTo>
                <a:cubicBezTo>
                  <a:pt x="328" y="86"/>
                  <a:pt x="328" y="86"/>
                  <a:pt x="328" y="86"/>
                </a:cubicBezTo>
                <a:cubicBezTo>
                  <a:pt x="328" y="86"/>
                  <a:pt x="328" y="86"/>
                  <a:pt x="327" y="86"/>
                </a:cubicBezTo>
                <a:cubicBezTo>
                  <a:pt x="351" y="62"/>
                  <a:pt x="351" y="62"/>
                  <a:pt x="351" y="62"/>
                </a:cubicBezTo>
                <a:cubicBezTo>
                  <a:pt x="351" y="62"/>
                  <a:pt x="351" y="62"/>
                  <a:pt x="351" y="62"/>
                </a:cubicBezTo>
                <a:cubicBezTo>
                  <a:pt x="352" y="60"/>
                  <a:pt x="353" y="58"/>
                  <a:pt x="353" y="56"/>
                </a:cubicBezTo>
                <a:cubicBezTo>
                  <a:pt x="353" y="52"/>
                  <a:pt x="349" y="48"/>
                  <a:pt x="345" y="48"/>
                </a:cubicBezTo>
                <a:cubicBezTo>
                  <a:pt x="342" y="48"/>
                  <a:pt x="340" y="49"/>
                  <a:pt x="339" y="51"/>
                </a:cubicBezTo>
                <a:cubicBezTo>
                  <a:pt x="339" y="51"/>
                  <a:pt x="339" y="51"/>
                  <a:pt x="339" y="51"/>
                </a:cubicBezTo>
                <a:cubicBezTo>
                  <a:pt x="318" y="72"/>
                  <a:pt x="318" y="72"/>
                  <a:pt x="318" y="72"/>
                </a:cubicBezTo>
                <a:cubicBezTo>
                  <a:pt x="318" y="72"/>
                  <a:pt x="318" y="72"/>
                  <a:pt x="318" y="72"/>
                </a:cubicBezTo>
                <a:cubicBezTo>
                  <a:pt x="307" y="84"/>
                  <a:pt x="307" y="84"/>
                  <a:pt x="307" y="84"/>
                </a:cubicBezTo>
                <a:cubicBezTo>
                  <a:pt x="307" y="84"/>
                  <a:pt x="307" y="84"/>
                  <a:pt x="307" y="84"/>
                </a:cubicBezTo>
                <a:lnTo>
                  <a:pt x="176" y="221"/>
                </a:lnTo>
                <a:close/>
                <a:moveTo>
                  <a:pt x="339" y="109"/>
                </a:moveTo>
                <a:cubicBezTo>
                  <a:pt x="335" y="106"/>
                  <a:pt x="330" y="106"/>
                  <a:pt x="327" y="109"/>
                </a:cubicBezTo>
                <a:cubicBezTo>
                  <a:pt x="325" y="111"/>
                  <a:pt x="324" y="115"/>
                  <a:pt x="325" y="117"/>
                </a:cubicBezTo>
                <a:cubicBezTo>
                  <a:pt x="325" y="117"/>
                  <a:pt x="325" y="117"/>
                  <a:pt x="325" y="117"/>
                </a:cubicBezTo>
                <a:cubicBezTo>
                  <a:pt x="333" y="136"/>
                  <a:pt x="337" y="156"/>
                  <a:pt x="337" y="177"/>
                </a:cubicBezTo>
                <a:cubicBezTo>
                  <a:pt x="337" y="265"/>
                  <a:pt x="265" y="337"/>
                  <a:pt x="176" y="337"/>
                </a:cubicBezTo>
                <a:cubicBezTo>
                  <a:pt x="88" y="337"/>
                  <a:pt x="16" y="265"/>
                  <a:pt x="16" y="177"/>
                </a:cubicBezTo>
                <a:cubicBezTo>
                  <a:pt x="16" y="88"/>
                  <a:pt x="88" y="16"/>
                  <a:pt x="176" y="16"/>
                </a:cubicBezTo>
                <a:cubicBezTo>
                  <a:pt x="222" y="16"/>
                  <a:pt x="262" y="35"/>
                  <a:pt x="292" y="65"/>
                </a:cubicBezTo>
                <a:cubicBezTo>
                  <a:pt x="292" y="65"/>
                  <a:pt x="292" y="65"/>
                  <a:pt x="292" y="65"/>
                </a:cubicBezTo>
                <a:cubicBezTo>
                  <a:pt x="295" y="68"/>
                  <a:pt x="300" y="68"/>
                  <a:pt x="303" y="65"/>
                </a:cubicBezTo>
                <a:cubicBezTo>
                  <a:pt x="306" y="62"/>
                  <a:pt x="306" y="57"/>
                  <a:pt x="303" y="54"/>
                </a:cubicBezTo>
                <a:cubicBezTo>
                  <a:pt x="302" y="53"/>
                  <a:pt x="302" y="53"/>
                  <a:pt x="302" y="53"/>
                </a:cubicBezTo>
                <a:cubicBezTo>
                  <a:pt x="270" y="20"/>
                  <a:pt x="225" y="0"/>
                  <a:pt x="176" y="0"/>
                </a:cubicBezTo>
                <a:cubicBezTo>
                  <a:pt x="79" y="0"/>
                  <a:pt x="0" y="79"/>
                  <a:pt x="0" y="177"/>
                </a:cubicBezTo>
                <a:cubicBezTo>
                  <a:pt x="0" y="274"/>
                  <a:pt x="79" y="353"/>
                  <a:pt x="176" y="353"/>
                </a:cubicBezTo>
                <a:cubicBezTo>
                  <a:pt x="274" y="353"/>
                  <a:pt x="353" y="274"/>
                  <a:pt x="353" y="177"/>
                </a:cubicBezTo>
                <a:cubicBezTo>
                  <a:pt x="353" y="154"/>
                  <a:pt x="348" y="132"/>
                  <a:pt x="341" y="112"/>
                </a:cubicBezTo>
                <a:cubicBezTo>
                  <a:pt x="340" y="111"/>
                  <a:pt x="340" y="110"/>
                  <a:pt x="339" y="109"/>
                </a:cubicBezTo>
              </a:path>
            </a:pathLst>
          </a:custGeom>
          <a:solidFill>
            <a:schemeClr val="accent2"/>
          </a:solidFill>
          <a:ln>
            <a:noFill/>
          </a:ln>
        </p:spPr>
        <p:txBody>
          <a:bodyPr vert="horz" wrap="square" lIns="45720" tIns="22860" rIns="45720" bIns="22860" numCol="1" anchor="t" anchorCtr="0" compatLnSpc="1">
            <a:prstTxWarp prst="textNoShape">
              <a:avLst/>
            </a:prstTxWarp>
          </a:bodyPr>
          <a:lstStyle/>
          <a:p>
            <a:pPr defTabSz="914377"/>
            <a:endParaRPr lang="en-US" sz="1200">
              <a:solidFill>
                <a:prstClr val="black"/>
              </a:solidFill>
              <a:latin typeface="Lato"/>
            </a:endParaRPr>
          </a:p>
        </p:txBody>
      </p:sp>
      <p:grpSp>
        <p:nvGrpSpPr>
          <p:cNvPr id="15" name="Group 14"/>
          <p:cNvGrpSpPr/>
          <p:nvPr/>
        </p:nvGrpSpPr>
        <p:grpSpPr>
          <a:xfrm>
            <a:off x="1671366" y="1482370"/>
            <a:ext cx="3821152" cy="3230673"/>
            <a:chOff x="1196899" y="1514449"/>
            <a:chExt cx="2865864" cy="2423005"/>
          </a:xfrm>
        </p:grpSpPr>
        <p:grpSp>
          <p:nvGrpSpPr>
            <p:cNvPr id="5" name="Group 4"/>
            <p:cNvGrpSpPr/>
            <p:nvPr/>
          </p:nvGrpSpPr>
          <p:grpSpPr>
            <a:xfrm>
              <a:off x="1196899" y="1514449"/>
              <a:ext cx="2865864" cy="665448"/>
              <a:chOff x="1196899" y="1514449"/>
              <a:chExt cx="2865864" cy="665448"/>
            </a:xfrm>
          </p:grpSpPr>
          <p:sp>
            <p:nvSpPr>
              <p:cNvPr id="12" name="TextBox 11"/>
              <p:cNvSpPr txBox="1"/>
              <p:nvPr/>
            </p:nvSpPr>
            <p:spPr>
              <a:xfrm>
                <a:off x="1196899" y="1717751"/>
                <a:ext cx="2865864" cy="462146"/>
              </a:xfrm>
              <a:prstGeom prst="rect">
                <a:avLst/>
              </a:prstGeom>
              <a:noFill/>
            </p:spPr>
            <p:txBody>
              <a:bodyPr wrap="square" lIns="0" tIns="0" rIns="0" bIns="0" rtlCol="0">
                <a:spAutoFit/>
              </a:bodyPr>
              <a:lstStyle/>
              <a:p>
                <a:pPr defTabSz="914377">
                  <a:lnSpc>
                    <a:spcPct val="130000"/>
                  </a:lnSpc>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Early sharing about actual or perceived conflicts of interest with leadership and the Office of Culture, Ethics and Compliance is the appropriate practice and aligns with USC’s values.</a:t>
                </a:r>
              </a:p>
            </p:txBody>
          </p:sp>
          <p:sp>
            <p:nvSpPr>
              <p:cNvPr id="13" name="Title 2"/>
              <p:cNvSpPr txBox="1">
                <a:spLocks/>
              </p:cNvSpPr>
              <p:nvPr/>
            </p:nvSpPr>
            <p:spPr>
              <a:xfrm>
                <a:off x="1196899" y="1514449"/>
                <a:ext cx="2865864" cy="153841"/>
              </a:xfrm>
              <a:prstGeom prst="rect">
                <a:avLst/>
              </a:prstGeom>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l" defTabSz="2438339"/>
                <a:r>
                  <a:rPr lang="en-US" sz="1333" cap="all" spc="27" dirty="0">
                    <a:solidFill>
                      <a:srgbClr val="991B1E"/>
                    </a:solidFill>
                    <a:latin typeface="Lato" panose="020F0502020204030203" pitchFamily="34" charset="0"/>
                  </a:rPr>
                  <a:t>Increase Awareness </a:t>
                </a:r>
              </a:p>
            </p:txBody>
          </p:sp>
        </p:grpSp>
        <p:grpSp>
          <p:nvGrpSpPr>
            <p:cNvPr id="6" name="Group 5"/>
            <p:cNvGrpSpPr/>
            <p:nvPr/>
          </p:nvGrpSpPr>
          <p:grpSpPr>
            <a:xfrm>
              <a:off x="1196899" y="2612000"/>
              <a:ext cx="2865864" cy="519581"/>
              <a:chOff x="1196899" y="2612000"/>
              <a:chExt cx="2865864" cy="519581"/>
            </a:xfrm>
          </p:grpSpPr>
          <p:sp>
            <p:nvSpPr>
              <p:cNvPr id="19" name="TextBox 18"/>
              <p:cNvSpPr txBox="1"/>
              <p:nvPr/>
            </p:nvSpPr>
            <p:spPr>
              <a:xfrm>
                <a:off x="1196899" y="2829527"/>
                <a:ext cx="2865864" cy="302054"/>
              </a:xfrm>
              <a:prstGeom prst="rect">
                <a:avLst/>
              </a:prstGeom>
              <a:noFill/>
            </p:spPr>
            <p:txBody>
              <a:bodyPr wrap="square" lIns="0" tIns="0" rIns="0" bIns="0" rtlCol="0">
                <a:spAutoFit/>
              </a:bodyPr>
              <a:lstStyle/>
              <a:p>
                <a:pPr defTabSz="914377">
                  <a:lnSpc>
                    <a:spcPct val="130000"/>
                  </a:lnSpc>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In almost all cases, disclosed conflicts of interest can be managed. </a:t>
                </a:r>
              </a:p>
            </p:txBody>
          </p:sp>
          <p:sp>
            <p:nvSpPr>
              <p:cNvPr id="20" name="Title 2"/>
              <p:cNvSpPr txBox="1">
                <a:spLocks/>
              </p:cNvSpPr>
              <p:nvPr/>
            </p:nvSpPr>
            <p:spPr>
              <a:xfrm>
                <a:off x="1196899" y="2612000"/>
                <a:ext cx="2865864" cy="153841"/>
              </a:xfrm>
              <a:prstGeom prst="rect">
                <a:avLst/>
              </a:prstGeom>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l" defTabSz="2438339"/>
                <a:r>
                  <a:rPr lang="en-US" sz="1333" cap="all" spc="27" dirty="0">
                    <a:solidFill>
                      <a:srgbClr val="991B1E"/>
                    </a:solidFill>
                    <a:latin typeface="Lato" panose="020F0502020204030203" pitchFamily="34" charset="0"/>
                  </a:rPr>
                  <a:t>Manage relationships </a:t>
                </a:r>
              </a:p>
            </p:txBody>
          </p:sp>
        </p:grpSp>
        <p:grpSp>
          <p:nvGrpSpPr>
            <p:cNvPr id="7" name="Group 6"/>
            <p:cNvGrpSpPr/>
            <p:nvPr/>
          </p:nvGrpSpPr>
          <p:grpSpPr>
            <a:xfrm>
              <a:off x="1196899" y="3432099"/>
              <a:ext cx="2865864" cy="505355"/>
              <a:chOff x="1196899" y="3432099"/>
              <a:chExt cx="2865864" cy="505355"/>
            </a:xfrm>
          </p:grpSpPr>
          <p:sp>
            <p:nvSpPr>
              <p:cNvPr id="23" name="TextBox 22"/>
              <p:cNvSpPr txBox="1"/>
              <p:nvPr/>
            </p:nvSpPr>
            <p:spPr>
              <a:xfrm>
                <a:off x="1196899" y="3635400"/>
                <a:ext cx="2865864" cy="302054"/>
              </a:xfrm>
              <a:prstGeom prst="rect">
                <a:avLst/>
              </a:prstGeom>
              <a:noFill/>
            </p:spPr>
            <p:txBody>
              <a:bodyPr wrap="square" lIns="0" tIns="0" rIns="0" bIns="0" rtlCol="0">
                <a:spAutoFit/>
              </a:bodyPr>
              <a:lstStyle/>
              <a:p>
                <a:pPr defTabSz="914377">
                  <a:lnSpc>
                    <a:spcPct val="130000"/>
                  </a:lnSpc>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Ensure USC uses a fair process for the procurement of goods and services that aligns with our mission. </a:t>
                </a:r>
              </a:p>
            </p:txBody>
          </p:sp>
          <p:sp>
            <p:nvSpPr>
              <p:cNvPr id="24" name="Title 2"/>
              <p:cNvSpPr txBox="1">
                <a:spLocks/>
              </p:cNvSpPr>
              <p:nvPr/>
            </p:nvSpPr>
            <p:spPr>
              <a:xfrm>
                <a:off x="1196899" y="3432099"/>
                <a:ext cx="2865864" cy="153841"/>
              </a:xfrm>
              <a:prstGeom prst="rect">
                <a:avLst/>
              </a:prstGeom>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l" defTabSz="2438339"/>
                <a:r>
                  <a:rPr lang="en-US" sz="1333" cap="all" spc="27" dirty="0">
                    <a:solidFill>
                      <a:srgbClr val="991B1E"/>
                    </a:solidFill>
                    <a:latin typeface="Lato" panose="020F0502020204030203" pitchFamily="34" charset="0"/>
                  </a:rPr>
                  <a:t>Protect USC’s interests </a:t>
                </a:r>
              </a:p>
            </p:txBody>
          </p:sp>
        </p:grpSp>
      </p:grpSp>
      <p:pic>
        <p:nvPicPr>
          <p:cNvPr id="31" name="Picture 30">
            <a:extLst>
              <a:ext uri="{FF2B5EF4-FFF2-40B4-BE49-F238E27FC236}">
                <a16:creationId xmlns:a16="http://schemas.microsoft.com/office/drawing/2014/main" id="{02E5A025-B9EC-4B3B-8A5A-78BE0B998494}"/>
              </a:ext>
            </a:extLst>
          </p:cNvPr>
          <p:cNvPicPr>
            <a:picLocks noChangeAspect="1"/>
          </p:cNvPicPr>
          <p:nvPr/>
        </p:nvPicPr>
        <p:blipFill>
          <a:blip r:embed="rId3"/>
          <a:stretch>
            <a:fillRect/>
          </a:stretch>
        </p:blipFill>
        <p:spPr>
          <a:xfrm>
            <a:off x="9311851" y="156465"/>
            <a:ext cx="2118996" cy="495873"/>
          </a:xfrm>
          <a:prstGeom prst="rect">
            <a:avLst/>
          </a:prstGeom>
        </p:spPr>
      </p:pic>
      <p:pic>
        <p:nvPicPr>
          <p:cNvPr id="38" name="Picture Placeholder 6">
            <a:extLst>
              <a:ext uri="{FF2B5EF4-FFF2-40B4-BE49-F238E27FC236}">
                <a16:creationId xmlns:a16="http://schemas.microsoft.com/office/drawing/2014/main" id="{A4E3C84A-4C1A-C1AC-F399-2878BEC0B95E}"/>
              </a:ext>
            </a:extLst>
          </p:cNvPr>
          <p:cNvPicPr>
            <a:picLocks noChangeAspect="1"/>
          </p:cNvPicPr>
          <p:nvPr/>
        </p:nvPicPr>
        <p:blipFill rotWithShape="1">
          <a:blip r:embed="rId4">
            <a:extLst>
              <a:ext uri="{28A0092B-C50C-407E-A947-70E740481C1C}">
                <a14:useLocalDpi xmlns:a14="http://schemas.microsoft.com/office/drawing/2010/main" val="0"/>
              </a:ext>
            </a:extLst>
          </a:blip>
          <a:srcRect t="14369" r="4564" b="9803"/>
          <a:stretch/>
        </p:blipFill>
        <p:spPr>
          <a:xfrm>
            <a:off x="6417578" y="1135041"/>
            <a:ext cx="4572000" cy="5143499"/>
          </a:xfrm>
          <a:prstGeom prst="rect">
            <a:avLst/>
          </a:prstGeom>
        </p:spPr>
      </p:pic>
      <p:sp>
        <p:nvSpPr>
          <p:cNvPr id="54" name="Freeform 21">
            <a:extLst>
              <a:ext uri="{FF2B5EF4-FFF2-40B4-BE49-F238E27FC236}">
                <a16:creationId xmlns:a16="http://schemas.microsoft.com/office/drawing/2014/main" id="{073389E3-5751-5B7D-6D19-5207D726C389}"/>
              </a:ext>
            </a:extLst>
          </p:cNvPr>
          <p:cNvSpPr>
            <a:spLocks noEditPoints="1"/>
          </p:cNvSpPr>
          <p:nvPr/>
        </p:nvSpPr>
        <p:spPr bwMode="auto">
          <a:xfrm>
            <a:off x="919391" y="5169816"/>
            <a:ext cx="537323" cy="534564"/>
          </a:xfrm>
          <a:custGeom>
            <a:avLst/>
            <a:gdLst>
              <a:gd name="T0" fmla="*/ 176 w 353"/>
              <a:gd name="T1" fmla="*/ 221 h 353"/>
              <a:gd name="T2" fmla="*/ 102 w 353"/>
              <a:gd name="T3" fmla="*/ 147 h 353"/>
              <a:gd name="T4" fmla="*/ 96 w 353"/>
              <a:gd name="T5" fmla="*/ 145 h 353"/>
              <a:gd name="T6" fmla="*/ 88 w 353"/>
              <a:gd name="T7" fmla="*/ 153 h 353"/>
              <a:gd name="T8" fmla="*/ 90 w 353"/>
              <a:gd name="T9" fmla="*/ 158 h 353"/>
              <a:gd name="T10" fmla="*/ 170 w 353"/>
              <a:gd name="T11" fmla="*/ 239 h 353"/>
              <a:gd name="T12" fmla="*/ 176 w 353"/>
              <a:gd name="T13" fmla="*/ 241 h 353"/>
              <a:gd name="T14" fmla="*/ 182 w 353"/>
              <a:gd name="T15" fmla="*/ 238 h 353"/>
              <a:gd name="T16" fmla="*/ 182 w 353"/>
              <a:gd name="T17" fmla="*/ 238 h 353"/>
              <a:gd name="T18" fmla="*/ 316 w 353"/>
              <a:gd name="T19" fmla="*/ 98 h 353"/>
              <a:gd name="T20" fmla="*/ 316 w 353"/>
              <a:gd name="T21" fmla="*/ 98 h 353"/>
              <a:gd name="T22" fmla="*/ 328 w 353"/>
              <a:gd name="T23" fmla="*/ 86 h 353"/>
              <a:gd name="T24" fmla="*/ 327 w 353"/>
              <a:gd name="T25" fmla="*/ 86 h 353"/>
              <a:gd name="T26" fmla="*/ 351 w 353"/>
              <a:gd name="T27" fmla="*/ 62 h 353"/>
              <a:gd name="T28" fmla="*/ 351 w 353"/>
              <a:gd name="T29" fmla="*/ 62 h 353"/>
              <a:gd name="T30" fmla="*/ 353 w 353"/>
              <a:gd name="T31" fmla="*/ 56 h 353"/>
              <a:gd name="T32" fmla="*/ 345 w 353"/>
              <a:gd name="T33" fmla="*/ 48 h 353"/>
              <a:gd name="T34" fmla="*/ 339 w 353"/>
              <a:gd name="T35" fmla="*/ 51 h 353"/>
              <a:gd name="T36" fmla="*/ 339 w 353"/>
              <a:gd name="T37" fmla="*/ 51 h 353"/>
              <a:gd name="T38" fmla="*/ 318 w 353"/>
              <a:gd name="T39" fmla="*/ 72 h 353"/>
              <a:gd name="T40" fmla="*/ 318 w 353"/>
              <a:gd name="T41" fmla="*/ 72 h 353"/>
              <a:gd name="T42" fmla="*/ 307 w 353"/>
              <a:gd name="T43" fmla="*/ 84 h 353"/>
              <a:gd name="T44" fmla="*/ 307 w 353"/>
              <a:gd name="T45" fmla="*/ 84 h 353"/>
              <a:gd name="T46" fmla="*/ 176 w 353"/>
              <a:gd name="T47" fmla="*/ 221 h 353"/>
              <a:gd name="T48" fmla="*/ 339 w 353"/>
              <a:gd name="T49" fmla="*/ 109 h 353"/>
              <a:gd name="T50" fmla="*/ 327 w 353"/>
              <a:gd name="T51" fmla="*/ 109 h 353"/>
              <a:gd name="T52" fmla="*/ 325 w 353"/>
              <a:gd name="T53" fmla="*/ 117 h 353"/>
              <a:gd name="T54" fmla="*/ 325 w 353"/>
              <a:gd name="T55" fmla="*/ 117 h 353"/>
              <a:gd name="T56" fmla="*/ 337 w 353"/>
              <a:gd name="T57" fmla="*/ 177 h 353"/>
              <a:gd name="T58" fmla="*/ 176 w 353"/>
              <a:gd name="T59" fmla="*/ 337 h 353"/>
              <a:gd name="T60" fmla="*/ 16 w 353"/>
              <a:gd name="T61" fmla="*/ 177 h 353"/>
              <a:gd name="T62" fmla="*/ 176 w 353"/>
              <a:gd name="T63" fmla="*/ 16 h 353"/>
              <a:gd name="T64" fmla="*/ 292 w 353"/>
              <a:gd name="T65" fmla="*/ 65 h 353"/>
              <a:gd name="T66" fmla="*/ 292 w 353"/>
              <a:gd name="T67" fmla="*/ 65 h 353"/>
              <a:gd name="T68" fmla="*/ 303 w 353"/>
              <a:gd name="T69" fmla="*/ 65 h 353"/>
              <a:gd name="T70" fmla="*/ 303 w 353"/>
              <a:gd name="T71" fmla="*/ 54 h 353"/>
              <a:gd name="T72" fmla="*/ 302 w 353"/>
              <a:gd name="T73" fmla="*/ 53 h 353"/>
              <a:gd name="T74" fmla="*/ 176 w 353"/>
              <a:gd name="T75" fmla="*/ 0 h 353"/>
              <a:gd name="T76" fmla="*/ 0 w 353"/>
              <a:gd name="T77" fmla="*/ 177 h 353"/>
              <a:gd name="T78" fmla="*/ 176 w 353"/>
              <a:gd name="T79" fmla="*/ 353 h 353"/>
              <a:gd name="T80" fmla="*/ 353 w 353"/>
              <a:gd name="T81" fmla="*/ 177 h 353"/>
              <a:gd name="T82" fmla="*/ 341 w 353"/>
              <a:gd name="T83" fmla="*/ 112 h 353"/>
              <a:gd name="T84" fmla="*/ 339 w 353"/>
              <a:gd name="T85" fmla="*/ 10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3" h="353">
                <a:moveTo>
                  <a:pt x="176" y="221"/>
                </a:moveTo>
                <a:cubicBezTo>
                  <a:pt x="102" y="147"/>
                  <a:pt x="102" y="147"/>
                  <a:pt x="102" y="147"/>
                </a:cubicBezTo>
                <a:cubicBezTo>
                  <a:pt x="100" y="146"/>
                  <a:pt x="98" y="145"/>
                  <a:pt x="96" y="145"/>
                </a:cubicBezTo>
                <a:cubicBezTo>
                  <a:pt x="91" y="145"/>
                  <a:pt x="88" y="148"/>
                  <a:pt x="88" y="153"/>
                </a:cubicBezTo>
                <a:cubicBezTo>
                  <a:pt x="88" y="155"/>
                  <a:pt x="89" y="157"/>
                  <a:pt x="90" y="158"/>
                </a:cubicBezTo>
                <a:cubicBezTo>
                  <a:pt x="170" y="239"/>
                  <a:pt x="170" y="239"/>
                  <a:pt x="170" y="239"/>
                </a:cubicBezTo>
                <a:cubicBezTo>
                  <a:pt x="172" y="240"/>
                  <a:pt x="174" y="241"/>
                  <a:pt x="176" y="241"/>
                </a:cubicBezTo>
                <a:cubicBezTo>
                  <a:pt x="178" y="241"/>
                  <a:pt x="180" y="240"/>
                  <a:pt x="182" y="238"/>
                </a:cubicBezTo>
                <a:cubicBezTo>
                  <a:pt x="182" y="238"/>
                  <a:pt x="182" y="238"/>
                  <a:pt x="182" y="238"/>
                </a:cubicBezTo>
                <a:cubicBezTo>
                  <a:pt x="316" y="98"/>
                  <a:pt x="316" y="98"/>
                  <a:pt x="316" y="98"/>
                </a:cubicBezTo>
                <a:cubicBezTo>
                  <a:pt x="316" y="98"/>
                  <a:pt x="316" y="98"/>
                  <a:pt x="316" y="98"/>
                </a:cubicBezTo>
                <a:cubicBezTo>
                  <a:pt x="328" y="86"/>
                  <a:pt x="328" y="86"/>
                  <a:pt x="328" y="86"/>
                </a:cubicBezTo>
                <a:cubicBezTo>
                  <a:pt x="328" y="86"/>
                  <a:pt x="328" y="86"/>
                  <a:pt x="327" y="86"/>
                </a:cubicBezTo>
                <a:cubicBezTo>
                  <a:pt x="351" y="62"/>
                  <a:pt x="351" y="62"/>
                  <a:pt x="351" y="62"/>
                </a:cubicBezTo>
                <a:cubicBezTo>
                  <a:pt x="351" y="62"/>
                  <a:pt x="351" y="62"/>
                  <a:pt x="351" y="62"/>
                </a:cubicBezTo>
                <a:cubicBezTo>
                  <a:pt x="352" y="60"/>
                  <a:pt x="353" y="58"/>
                  <a:pt x="353" y="56"/>
                </a:cubicBezTo>
                <a:cubicBezTo>
                  <a:pt x="353" y="52"/>
                  <a:pt x="349" y="48"/>
                  <a:pt x="345" y="48"/>
                </a:cubicBezTo>
                <a:cubicBezTo>
                  <a:pt x="342" y="48"/>
                  <a:pt x="340" y="49"/>
                  <a:pt x="339" y="51"/>
                </a:cubicBezTo>
                <a:cubicBezTo>
                  <a:pt x="339" y="51"/>
                  <a:pt x="339" y="51"/>
                  <a:pt x="339" y="51"/>
                </a:cubicBezTo>
                <a:cubicBezTo>
                  <a:pt x="318" y="72"/>
                  <a:pt x="318" y="72"/>
                  <a:pt x="318" y="72"/>
                </a:cubicBezTo>
                <a:cubicBezTo>
                  <a:pt x="318" y="72"/>
                  <a:pt x="318" y="72"/>
                  <a:pt x="318" y="72"/>
                </a:cubicBezTo>
                <a:cubicBezTo>
                  <a:pt x="307" y="84"/>
                  <a:pt x="307" y="84"/>
                  <a:pt x="307" y="84"/>
                </a:cubicBezTo>
                <a:cubicBezTo>
                  <a:pt x="307" y="84"/>
                  <a:pt x="307" y="84"/>
                  <a:pt x="307" y="84"/>
                </a:cubicBezTo>
                <a:lnTo>
                  <a:pt x="176" y="221"/>
                </a:lnTo>
                <a:close/>
                <a:moveTo>
                  <a:pt x="339" y="109"/>
                </a:moveTo>
                <a:cubicBezTo>
                  <a:pt x="335" y="106"/>
                  <a:pt x="330" y="106"/>
                  <a:pt x="327" y="109"/>
                </a:cubicBezTo>
                <a:cubicBezTo>
                  <a:pt x="325" y="111"/>
                  <a:pt x="324" y="115"/>
                  <a:pt x="325" y="117"/>
                </a:cubicBezTo>
                <a:cubicBezTo>
                  <a:pt x="325" y="117"/>
                  <a:pt x="325" y="117"/>
                  <a:pt x="325" y="117"/>
                </a:cubicBezTo>
                <a:cubicBezTo>
                  <a:pt x="333" y="136"/>
                  <a:pt x="337" y="156"/>
                  <a:pt x="337" y="177"/>
                </a:cubicBezTo>
                <a:cubicBezTo>
                  <a:pt x="337" y="265"/>
                  <a:pt x="265" y="337"/>
                  <a:pt x="176" y="337"/>
                </a:cubicBezTo>
                <a:cubicBezTo>
                  <a:pt x="88" y="337"/>
                  <a:pt x="16" y="265"/>
                  <a:pt x="16" y="177"/>
                </a:cubicBezTo>
                <a:cubicBezTo>
                  <a:pt x="16" y="88"/>
                  <a:pt x="88" y="16"/>
                  <a:pt x="176" y="16"/>
                </a:cubicBezTo>
                <a:cubicBezTo>
                  <a:pt x="222" y="16"/>
                  <a:pt x="262" y="35"/>
                  <a:pt x="292" y="65"/>
                </a:cubicBezTo>
                <a:cubicBezTo>
                  <a:pt x="292" y="65"/>
                  <a:pt x="292" y="65"/>
                  <a:pt x="292" y="65"/>
                </a:cubicBezTo>
                <a:cubicBezTo>
                  <a:pt x="295" y="68"/>
                  <a:pt x="300" y="68"/>
                  <a:pt x="303" y="65"/>
                </a:cubicBezTo>
                <a:cubicBezTo>
                  <a:pt x="306" y="62"/>
                  <a:pt x="306" y="57"/>
                  <a:pt x="303" y="54"/>
                </a:cubicBezTo>
                <a:cubicBezTo>
                  <a:pt x="302" y="53"/>
                  <a:pt x="302" y="53"/>
                  <a:pt x="302" y="53"/>
                </a:cubicBezTo>
                <a:cubicBezTo>
                  <a:pt x="270" y="20"/>
                  <a:pt x="225" y="0"/>
                  <a:pt x="176" y="0"/>
                </a:cubicBezTo>
                <a:cubicBezTo>
                  <a:pt x="79" y="0"/>
                  <a:pt x="0" y="79"/>
                  <a:pt x="0" y="177"/>
                </a:cubicBezTo>
                <a:cubicBezTo>
                  <a:pt x="0" y="274"/>
                  <a:pt x="79" y="353"/>
                  <a:pt x="176" y="353"/>
                </a:cubicBezTo>
                <a:cubicBezTo>
                  <a:pt x="274" y="353"/>
                  <a:pt x="353" y="274"/>
                  <a:pt x="353" y="177"/>
                </a:cubicBezTo>
                <a:cubicBezTo>
                  <a:pt x="353" y="154"/>
                  <a:pt x="348" y="132"/>
                  <a:pt x="341" y="112"/>
                </a:cubicBezTo>
                <a:cubicBezTo>
                  <a:pt x="340" y="111"/>
                  <a:pt x="340" y="110"/>
                  <a:pt x="339" y="109"/>
                </a:cubicBezTo>
              </a:path>
            </a:pathLst>
          </a:custGeom>
          <a:solidFill>
            <a:schemeClr val="accent2"/>
          </a:solidFill>
          <a:ln>
            <a:noFill/>
          </a:ln>
        </p:spPr>
        <p:txBody>
          <a:bodyPr vert="horz" wrap="square" lIns="45720" tIns="22860" rIns="45720" bIns="22860" numCol="1" anchor="t" anchorCtr="0" compatLnSpc="1">
            <a:prstTxWarp prst="textNoShape">
              <a:avLst/>
            </a:prstTxWarp>
          </a:bodyPr>
          <a:lstStyle/>
          <a:p>
            <a:pPr defTabSz="914377"/>
            <a:endParaRPr lang="en-US" sz="1200">
              <a:solidFill>
                <a:prstClr val="black"/>
              </a:solidFill>
              <a:latin typeface="Lato"/>
            </a:endParaRPr>
          </a:p>
        </p:txBody>
      </p:sp>
      <p:sp>
        <p:nvSpPr>
          <p:cNvPr id="55" name="TextBox 54">
            <a:extLst>
              <a:ext uri="{FF2B5EF4-FFF2-40B4-BE49-F238E27FC236}">
                <a16:creationId xmlns:a16="http://schemas.microsoft.com/office/drawing/2014/main" id="{53C7E66A-50BC-1240-7949-5B604724F951}"/>
              </a:ext>
            </a:extLst>
          </p:cNvPr>
          <p:cNvSpPr txBox="1"/>
          <p:nvPr/>
        </p:nvSpPr>
        <p:spPr>
          <a:xfrm>
            <a:off x="1695839" y="5691987"/>
            <a:ext cx="3821152" cy="616194"/>
          </a:xfrm>
          <a:prstGeom prst="rect">
            <a:avLst/>
          </a:prstGeom>
          <a:noFill/>
        </p:spPr>
        <p:txBody>
          <a:bodyPr wrap="square" lIns="0" tIns="0" rIns="0" bIns="0" rtlCol="0">
            <a:spAutoFit/>
          </a:bodyPr>
          <a:lstStyle/>
          <a:p>
            <a:pPr defTabSz="914377">
              <a:lnSpc>
                <a:spcPct val="130000"/>
              </a:lnSpc>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Comply with NIH and HHS guidelines and requirements surrounding conflict disclosure.  </a:t>
            </a:r>
          </a:p>
          <a:p>
            <a:pPr defTabSz="914377">
              <a:lnSpc>
                <a:spcPct val="130000"/>
              </a:lnSpc>
            </a:pPr>
            <a:endPar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56" name="Title 2">
            <a:extLst>
              <a:ext uri="{FF2B5EF4-FFF2-40B4-BE49-F238E27FC236}">
                <a16:creationId xmlns:a16="http://schemas.microsoft.com/office/drawing/2014/main" id="{ECFF7D8A-2433-A25E-67FE-DA5EB0096E1B}"/>
              </a:ext>
            </a:extLst>
          </p:cNvPr>
          <p:cNvSpPr txBox="1">
            <a:spLocks/>
          </p:cNvSpPr>
          <p:nvPr/>
        </p:nvSpPr>
        <p:spPr>
          <a:xfrm>
            <a:off x="1679524" y="5169816"/>
            <a:ext cx="3821152" cy="410241"/>
          </a:xfrm>
          <a:prstGeom prst="rect">
            <a:avLst/>
          </a:prstGeom>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l" defTabSz="2438339"/>
            <a:r>
              <a:rPr lang="en-US" sz="1333" cap="all" spc="27" dirty="0">
                <a:solidFill>
                  <a:srgbClr val="991B1E"/>
                </a:solidFill>
                <a:latin typeface="Lato" panose="020F0502020204030203" pitchFamily="34" charset="0"/>
              </a:rPr>
              <a:t>Comply with research and healthcare regulations </a:t>
            </a:r>
          </a:p>
        </p:txBody>
      </p:sp>
    </p:spTree>
    <p:extLst>
      <p:ext uri="{BB962C8B-B14F-4D97-AF65-F5344CB8AC3E}">
        <p14:creationId xmlns:p14="http://schemas.microsoft.com/office/powerpoint/2010/main" val="63668088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062117" y="2583834"/>
            <a:ext cx="2911401" cy="2734056"/>
            <a:chOff x="5255684" y="1823362"/>
            <a:chExt cx="2487278" cy="2487278"/>
          </a:xfrm>
          <a:solidFill>
            <a:srgbClr val="00B050"/>
          </a:solidFill>
        </p:grpSpPr>
        <p:sp>
          <p:nvSpPr>
            <p:cNvPr id="4" name="Oval 3"/>
            <p:cNvSpPr/>
            <p:nvPr/>
          </p:nvSpPr>
          <p:spPr>
            <a:xfrm>
              <a:off x="5255684" y="1823362"/>
              <a:ext cx="2487278" cy="24872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675">
                <a:solidFill>
                  <a:prstClr val="white"/>
                </a:solidFill>
                <a:latin typeface="Lato"/>
              </a:endParaRPr>
            </a:p>
          </p:txBody>
        </p:sp>
        <p:sp>
          <p:nvSpPr>
            <p:cNvPr id="25" name="TextBox 24"/>
            <p:cNvSpPr txBox="1"/>
            <p:nvPr/>
          </p:nvSpPr>
          <p:spPr>
            <a:xfrm>
              <a:off x="5675494" y="2699278"/>
              <a:ext cx="1491065" cy="153841"/>
            </a:xfrm>
            <a:prstGeom prst="rect">
              <a:avLst/>
            </a:prstGeom>
            <a:grpFill/>
          </p:spPr>
          <p:txBody>
            <a:bodyPr wrap="square" lIns="0" tIns="0" rIns="0" bIns="0" rtlCol="0">
              <a:spAutoFit/>
            </a:bodyPr>
            <a:lstStyle/>
            <a:p>
              <a:pPr algn="ctr" defTabSz="914377"/>
              <a:r>
                <a:rPr lang="en-US" sz="1333" b="1" cap="all" spc="27" dirty="0">
                  <a:solidFill>
                    <a:prstClr val="white"/>
                  </a:solidFill>
                  <a:latin typeface="Lato" panose="020F0502020204030203" pitchFamily="34" charset="0"/>
                </a:rPr>
                <a:t>healthcare</a:t>
              </a:r>
            </a:p>
          </p:txBody>
        </p:sp>
        <p:sp>
          <p:nvSpPr>
            <p:cNvPr id="26" name="TextBox 25"/>
            <p:cNvSpPr txBox="1"/>
            <p:nvPr/>
          </p:nvSpPr>
          <p:spPr>
            <a:xfrm>
              <a:off x="5675063" y="2887736"/>
              <a:ext cx="1615798" cy="1119809"/>
            </a:xfrm>
            <a:prstGeom prst="rect">
              <a:avLst/>
            </a:prstGeom>
            <a:grpFill/>
          </p:spPr>
          <p:txBody>
            <a:bodyPr wrap="square" lIns="0" tIns="0" rIns="0" bIns="0" rtlCol="0">
              <a:spAutoFit/>
            </a:bodyPr>
            <a:lstStyle/>
            <a:p>
              <a:pPr marL="228594" indent="-228594" algn="ctr" defTabSz="914377">
                <a:lnSpc>
                  <a:spcPct val="130000"/>
                </a:lnSpc>
                <a:buFont typeface="Arial" panose="020B0604020202020204" pitchFamily="34" charset="0"/>
                <a:buChar char="•"/>
              </a:pPr>
              <a:r>
                <a:rPr lang="en-US" sz="1200" b="1" dirty="0">
                  <a:solidFill>
                    <a:prstClr val="white"/>
                  </a:solidFill>
                  <a:latin typeface="Lato" panose="020F0502020204030203" pitchFamily="34" charset="0"/>
                </a:rPr>
                <a:t>Relationships with Industry Policy</a:t>
              </a:r>
            </a:p>
            <a:p>
              <a:pPr marL="228594" indent="-228594" algn="ctr" defTabSz="914377">
                <a:lnSpc>
                  <a:spcPct val="130000"/>
                </a:lnSpc>
                <a:buFont typeface="Arial" panose="020B0604020202020204" pitchFamily="34" charset="0"/>
                <a:buChar char="•"/>
              </a:pPr>
              <a:r>
                <a:rPr lang="en-US" sz="1200" b="1" dirty="0">
                  <a:solidFill>
                    <a:prstClr val="white"/>
                  </a:solidFill>
                  <a:latin typeface="Lato" panose="020F0502020204030203" pitchFamily="34" charset="0"/>
                </a:rPr>
                <a:t>Department approval and/or Value Analysis Committee</a:t>
              </a:r>
            </a:p>
          </p:txBody>
        </p:sp>
      </p:grpSp>
      <p:grpSp>
        <p:nvGrpSpPr>
          <p:cNvPr id="11" name="Group 10"/>
          <p:cNvGrpSpPr/>
          <p:nvPr/>
        </p:nvGrpSpPr>
        <p:grpSpPr>
          <a:xfrm>
            <a:off x="3357695" y="2583834"/>
            <a:ext cx="2801750" cy="3321020"/>
            <a:chOff x="3746449" y="3218761"/>
            <a:chExt cx="2487278" cy="2882105"/>
          </a:xfrm>
        </p:grpSpPr>
        <p:sp>
          <p:nvSpPr>
            <p:cNvPr id="5" name="Oval 4"/>
            <p:cNvSpPr/>
            <p:nvPr/>
          </p:nvSpPr>
          <p:spPr>
            <a:xfrm>
              <a:off x="3746449" y="3218761"/>
              <a:ext cx="2487278" cy="2487278"/>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675">
                <a:solidFill>
                  <a:prstClr val="white"/>
                </a:solidFill>
                <a:latin typeface="Lato"/>
              </a:endParaRPr>
            </a:p>
          </p:txBody>
        </p:sp>
        <p:sp>
          <p:nvSpPr>
            <p:cNvPr id="17" name="TextBox 16"/>
            <p:cNvSpPr txBox="1"/>
            <p:nvPr/>
          </p:nvSpPr>
          <p:spPr>
            <a:xfrm>
              <a:off x="4244556" y="4152827"/>
              <a:ext cx="1491065" cy="153841"/>
            </a:xfrm>
            <a:prstGeom prst="rect">
              <a:avLst/>
            </a:prstGeom>
            <a:noFill/>
          </p:spPr>
          <p:txBody>
            <a:bodyPr wrap="square" lIns="0" tIns="0" rIns="0" bIns="0" rtlCol="0">
              <a:spAutoFit/>
            </a:bodyPr>
            <a:lstStyle/>
            <a:p>
              <a:pPr algn="ctr" defTabSz="914377"/>
              <a:r>
                <a:rPr lang="en-US" sz="1333" b="1" cap="all" spc="27">
                  <a:solidFill>
                    <a:prstClr val="white"/>
                  </a:solidFill>
                  <a:latin typeface="Lato" panose="020F0502020204030203" pitchFamily="34" charset="0"/>
                </a:rPr>
                <a:t>Research </a:t>
              </a:r>
            </a:p>
          </p:txBody>
        </p:sp>
        <p:sp>
          <p:nvSpPr>
            <p:cNvPr id="18" name="TextBox 17"/>
            <p:cNvSpPr txBox="1"/>
            <p:nvPr/>
          </p:nvSpPr>
          <p:spPr>
            <a:xfrm>
              <a:off x="4161953" y="4322509"/>
              <a:ext cx="1491126" cy="1778357"/>
            </a:xfrm>
            <a:prstGeom prst="rect">
              <a:avLst/>
            </a:prstGeom>
            <a:noFill/>
          </p:spPr>
          <p:txBody>
            <a:bodyPr wrap="square" lIns="0" tIns="0" rIns="0" bIns="0" rtlCol="0">
              <a:spAutoFit/>
            </a:bodyPr>
            <a:lstStyle/>
            <a:p>
              <a:pPr marL="228594" indent="-228594" algn="ctr" defTabSz="914377">
                <a:lnSpc>
                  <a:spcPct val="130000"/>
                </a:lnSpc>
                <a:buFont typeface="Arial" panose="020B0604020202020204" pitchFamily="34" charset="0"/>
                <a:buChar char="•"/>
              </a:pPr>
              <a:r>
                <a:rPr lang="en-US" sz="1200" b="1" dirty="0">
                  <a:solidFill>
                    <a:prstClr val="white"/>
                  </a:solidFill>
                  <a:latin typeface="Lato" panose="020F0502020204030203" pitchFamily="34" charset="0"/>
                </a:rPr>
                <a:t>Conflict of Interest in Research Policy </a:t>
              </a:r>
            </a:p>
            <a:p>
              <a:pPr marL="228594" indent="-228594" algn="ctr" defTabSz="914377">
                <a:lnSpc>
                  <a:spcPct val="130000"/>
                </a:lnSpc>
                <a:buFont typeface="Arial" panose="020B0604020202020204" pitchFamily="34" charset="0"/>
                <a:buChar char="•"/>
              </a:pPr>
              <a:r>
                <a:rPr lang="en-US" sz="1200" b="1" dirty="0">
                  <a:solidFill>
                    <a:prstClr val="white"/>
                  </a:solidFill>
                  <a:latin typeface="Lato" panose="020F0502020204030203" pitchFamily="34" charset="0"/>
                </a:rPr>
                <a:t>Institutional Conflict of Interest Policy</a:t>
              </a:r>
            </a:p>
            <a:p>
              <a:pPr marL="228594" indent="-228594" algn="ctr" defTabSz="914377">
                <a:lnSpc>
                  <a:spcPct val="130000"/>
                </a:lnSpc>
                <a:buFont typeface="Arial" panose="020B0604020202020204" pitchFamily="34" charset="0"/>
                <a:buChar char="•"/>
              </a:pPr>
              <a:r>
                <a:rPr lang="en-US" sz="1200" b="1" dirty="0">
                  <a:solidFill>
                    <a:prstClr val="white"/>
                  </a:solidFill>
                  <a:latin typeface="Lato" panose="020F0502020204030203" pitchFamily="34" charset="0"/>
                </a:rPr>
                <a:t>CIRC Committee for Conflict Management </a:t>
              </a:r>
            </a:p>
            <a:p>
              <a:pPr marL="228594" indent="-228594" algn="ctr" defTabSz="914377">
                <a:lnSpc>
                  <a:spcPct val="130000"/>
                </a:lnSpc>
                <a:buFont typeface="Arial" panose="020B0604020202020204" pitchFamily="34" charset="0"/>
                <a:buChar char="•"/>
              </a:pPr>
              <a:endParaRPr lang="en-US" sz="1000" dirty="0">
                <a:solidFill>
                  <a:prstClr val="white"/>
                </a:solidFill>
                <a:latin typeface="Lato" panose="020F0502020204030203" pitchFamily="34" charset="0"/>
              </a:endParaRPr>
            </a:p>
          </p:txBody>
        </p:sp>
      </p:grpSp>
      <p:sp>
        <p:nvSpPr>
          <p:cNvPr id="2" name="Text Placeholder 1"/>
          <p:cNvSpPr>
            <a:spLocks noGrp="1"/>
          </p:cNvSpPr>
          <p:nvPr>
            <p:ph type="body" sz="quarter" idx="10"/>
          </p:nvPr>
        </p:nvSpPr>
        <p:spPr>
          <a:xfrm>
            <a:off x="794187" y="787553"/>
            <a:ext cx="10604499" cy="511013"/>
          </a:xfrm>
        </p:spPr>
        <p:txBody>
          <a:bodyPr/>
          <a:lstStyle/>
          <a:p>
            <a:r>
              <a:rPr lang="en-US" sz="2800" dirty="0"/>
              <a:t>Conflicts of interest: </a:t>
            </a:r>
            <a:r>
              <a:rPr lang="en-US" sz="2800" b="1" dirty="0">
                <a:solidFill>
                  <a:schemeClr val="accent2"/>
                </a:solidFill>
              </a:rPr>
              <a:t>Current State </a:t>
            </a:r>
          </a:p>
        </p:txBody>
      </p:sp>
      <p:grpSp>
        <p:nvGrpSpPr>
          <p:cNvPr id="10" name="Group 9"/>
          <p:cNvGrpSpPr/>
          <p:nvPr/>
        </p:nvGrpSpPr>
        <p:grpSpPr>
          <a:xfrm>
            <a:off x="709126" y="2576650"/>
            <a:ext cx="2734056" cy="2734056"/>
            <a:chOff x="-6371050" y="1572173"/>
            <a:chExt cx="2487278" cy="2487278"/>
          </a:xfrm>
          <a:solidFill>
            <a:srgbClr val="0070C0"/>
          </a:solidFill>
        </p:grpSpPr>
        <p:sp>
          <p:nvSpPr>
            <p:cNvPr id="6" name="Oval 5"/>
            <p:cNvSpPr/>
            <p:nvPr/>
          </p:nvSpPr>
          <p:spPr>
            <a:xfrm>
              <a:off x="-6371050" y="1572173"/>
              <a:ext cx="2487278" cy="24872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675">
                <a:solidFill>
                  <a:prstClr val="white"/>
                </a:solidFill>
                <a:latin typeface="Lato"/>
              </a:endParaRPr>
            </a:p>
          </p:txBody>
        </p:sp>
        <p:sp>
          <p:nvSpPr>
            <p:cNvPr id="9" name="Freeform 5"/>
            <p:cNvSpPr>
              <a:spLocks noEditPoints="1"/>
            </p:cNvSpPr>
            <p:nvPr/>
          </p:nvSpPr>
          <p:spPr bwMode="auto">
            <a:xfrm>
              <a:off x="-5380102" y="1770199"/>
              <a:ext cx="373694" cy="562548"/>
            </a:xfrm>
            <a:custGeom>
              <a:avLst/>
              <a:gdLst>
                <a:gd name="T0" fmla="*/ 742 w 1399"/>
                <a:gd name="T1" fmla="*/ 13 h 2108"/>
                <a:gd name="T2" fmla="*/ 0 w 1399"/>
                <a:gd name="T3" fmla="*/ 703 h 2108"/>
                <a:gd name="T4" fmla="*/ 55 w 1399"/>
                <a:gd name="T5" fmla="*/ 978 h 2108"/>
                <a:gd name="T6" fmla="*/ 130 w 1399"/>
                <a:gd name="T7" fmla="*/ 1106 h 2108"/>
                <a:gd name="T8" fmla="*/ 358 w 1399"/>
                <a:gd name="T9" fmla="*/ 1605 h 2108"/>
                <a:gd name="T10" fmla="*/ 397 w 1399"/>
                <a:gd name="T11" fmla="*/ 1734 h 2108"/>
                <a:gd name="T12" fmla="*/ 397 w 1399"/>
                <a:gd name="T13" fmla="*/ 1842 h 2108"/>
                <a:gd name="T14" fmla="*/ 397 w 1399"/>
                <a:gd name="T15" fmla="*/ 1909 h 2108"/>
                <a:gd name="T16" fmla="*/ 577 w 1399"/>
                <a:gd name="T17" fmla="*/ 2108 h 2108"/>
                <a:gd name="T18" fmla="*/ 930 w 1399"/>
                <a:gd name="T19" fmla="*/ 1994 h 2108"/>
                <a:gd name="T20" fmla="*/ 987 w 1399"/>
                <a:gd name="T21" fmla="*/ 1892 h 2108"/>
                <a:gd name="T22" fmla="*/ 987 w 1399"/>
                <a:gd name="T23" fmla="*/ 1784 h 2108"/>
                <a:gd name="T24" fmla="*/ 987 w 1399"/>
                <a:gd name="T25" fmla="*/ 1657 h 2108"/>
                <a:gd name="T26" fmla="*/ 1104 w 1399"/>
                <a:gd name="T27" fmla="*/ 1389 h 2108"/>
                <a:gd name="T28" fmla="*/ 1256 w 1399"/>
                <a:gd name="T29" fmla="*/ 1122 h 2108"/>
                <a:gd name="T30" fmla="*/ 1324 w 1399"/>
                <a:gd name="T31" fmla="*/ 983 h 2108"/>
                <a:gd name="T32" fmla="*/ 1332 w 1399"/>
                <a:gd name="T33" fmla="*/ 973 h 2108"/>
                <a:gd name="T34" fmla="*/ 1365 w 1399"/>
                <a:gd name="T35" fmla="*/ 540 h 2108"/>
                <a:gd name="T36" fmla="*/ 577 w 1399"/>
                <a:gd name="T37" fmla="*/ 2059 h 2108"/>
                <a:gd name="T38" fmla="*/ 880 w 1399"/>
                <a:gd name="T39" fmla="*/ 2000 h 2108"/>
                <a:gd name="T40" fmla="*/ 938 w 1399"/>
                <a:gd name="T41" fmla="*/ 1909 h 2108"/>
                <a:gd name="T42" fmla="*/ 488 w 1399"/>
                <a:gd name="T43" fmla="*/ 1951 h 2108"/>
                <a:gd name="T44" fmla="*/ 447 w 1399"/>
                <a:gd name="T45" fmla="*/ 1892 h 2108"/>
                <a:gd name="T46" fmla="*/ 938 w 1399"/>
                <a:gd name="T47" fmla="*/ 1909 h 2108"/>
                <a:gd name="T48" fmla="*/ 447 w 1399"/>
                <a:gd name="T49" fmla="*/ 1842 h 2108"/>
                <a:gd name="T50" fmla="*/ 938 w 1399"/>
                <a:gd name="T51" fmla="*/ 1784 h 2108"/>
                <a:gd name="T52" fmla="*/ 938 w 1399"/>
                <a:gd name="T53" fmla="*/ 1676 h 2108"/>
                <a:gd name="T54" fmla="*/ 447 w 1399"/>
                <a:gd name="T55" fmla="*/ 1734 h 2108"/>
                <a:gd name="T56" fmla="*/ 456 w 1399"/>
                <a:gd name="T57" fmla="*/ 1676 h 2108"/>
                <a:gd name="T58" fmla="*/ 795 w 1399"/>
                <a:gd name="T59" fmla="*/ 1676 h 2108"/>
                <a:gd name="T60" fmla="*/ 938 w 1399"/>
                <a:gd name="T61" fmla="*/ 1676 h 2108"/>
                <a:gd name="T62" fmla="*/ 545 w 1399"/>
                <a:gd name="T63" fmla="*/ 1034 h 2108"/>
                <a:gd name="T64" fmla="*/ 706 w 1399"/>
                <a:gd name="T65" fmla="*/ 1120 h 2108"/>
                <a:gd name="T66" fmla="*/ 773 w 1399"/>
                <a:gd name="T67" fmla="*/ 1158 h 2108"/>
                <a:gd name="T68" fmla="*/ 770 w 1399"/>
                <a:gd name="T69" fmla="*/ 1626 h 2108"/>
                <a:gd name="T70" fmla="*/ 614 w 1399"/>
                <a:gd name="T71" fmla="*/ 1170 h 2108"/>
                <a:gd name="T72" fmla="*/ 1285 w 1399"/>
                <a:gd name="T73" fmla="*/ 953 h 2108"/>
                <a:gd name="T74" fmla="*/ 1216 w 1399"/>
                <a:gd name="T75" fmla="*/ 1073 h 2108"/>
                <a:gd name="T76" fmla="*/ 1059 w 1399"/>
                <a:gd name="T77" fmla="*/ 1369 h 2108"/>
                <a:gd name="T78" fmla="*/ 928 w 1399"/>
                <a:gd name="T79" fmla="*/ 1626 h 2108"/>
                <a:gd name="T80" fmla="*/ 820 w 1399"/>
                <a:gd name="T81" fmla="*/ 1176 h 2108"/>
                <a:gd name="T82" fmla="*/ 923 w 1399"/>
                <a:gd name="T83" fmla="*/ 943 h 2108"/>
                <a:gd name="T84" fmla="*/ 692 w 1399"/>
                <a:gd name="T85" fmla="*/ 1070 h 2108"/>
                <a:gd name="T86" fmla="*/ 461 w 1399"/>
                <a:gd name="T87" fmla="*/ 943 h 2108"/>
                <a:gd name="T88" fmla="*/ 565 w 1399"/>
                <a:gd name="T89" fmla="*/ 1176 h 2108"/>
                <a:gd name="T90" fmla="*/ 456 w 1399"/>
                <a:gd name="T91" fmla="*/ 1626 h 2108"/>
                <a:gd name="T92" fmla="*/ 326 w 1399"/>
                <a:gd name="T93" fmla="*/ 1369 h 2108"/>
                <a:gd name="T94" fmla="*/ 102 w 1399"/>
                <a:gd name="T95" fmla="*/ 957 h 2108"/>
                <a:gd name="T96" fmla="*/ 50 w 1399"/>
                <a:gd name="T97" fmla="*/ 703 h 2108"/>
                <a:gd name="T98" fmla="*/ 738 w 1399"/>
                <a:gd name="T99" fmla="*/ 63 h 2108"/>
                <a:gd name="T100" fmla="*/ 1317 w 1399"/>
                <a:gd name="T101" fmla="*/ 551 h 2108"/>
                <a:gd name="T102" fmla="*/ 900 w 1399"/>
                <a:gd name="T103" fmla="*/ 277 h 2108"/>
                <a:gd name="T104" fmla="*/ 717 w 1399"/>
                <a:gd name="T105" fmla="*/ 269 h 2108"/>
                <a:gd name="T106" fmla="*/ 208 w 1399"/>
                <a:gd name="T107" fmla="*/ 779 h 2108"/>
                <a:gd name="T108" fmla="*/ 717 w 1399"/>
                <a:gd name="T109" fmla="*/ 220 h 2108"/>
                <a:gd name="T110" fmla="*/ 900 w 1399"/>
                <a:gd name="T111" fmla="*/ 277 h 2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9" h="2108">
                  <a:moveTo>
                    <a:pt x="1365" y="540"/>
                  </a:moveTo>
                  <a:cubicBezTo>
                    <a:pt x="1296" y="251"/>
                    <a:pt x="1040" y="34"/>
                    <a:pt x="742" y="13"/>
                  </a:cubicBezTo>
                  <a:cubicBezTo>
                    <a:pt x="547" y="0"/>
                    <a:pt x="362" y="65"/>
                    <a:pt x="220" y="197"/>
                  </a:cubicBezTo>
                  <a:cubicBezTo>
                    <a:pt x="80" y="328"/>
                    <a:pt x="0" y="512"/>
                    <a:pt x="0" y="703"/>
                  </a:cubicBezTo>
                  <a:cubicBezTo>
                    <a:pt x="0" y="798"/>
                    <a:pt x="19" y="890"/>
                    <a:pt x="56" y="976"/>
                  </a:cubicBezTo>
                  <a:cubicBezTo>
                    <a:pt x="55" y="978"/>
                    <a:pt x="55" y="978"/>
                    <a:pt x="55" y="978"/>
                  </a:cubicBezTo>
                  <a:cubicBezTo>
                    <a:pt x="59" y="981"/>
                    <a:pt x="59" y="981"/>
                    <a:pt x="59" y="981"/>
                  </a:cubicBezTo>
                  <a:cubicBezTo>
                    <a:pt x="68" y="997"/>
                    <a:pt x="96" y="1046"/>
                    <a:pt x="130" y="1106"/>
                  </a:cubicBezTo>
                  <a:cubicBezTo>
                    <a:pt x="184" y="1202"/>
                    <a:pt x="254" y="1329"/>
                    <a:pt x="280" y="1389"/>
                  </a:cubicBezTo>
                  <a:cubicBezTo>
                    <a:pt x="300" y="1432"/>
                    <a:pt x="333" y="1530"/>
                    <a:pt x="358" y="1605"/>
                  </a:cubicBezTo>
                  <a:cubicBezTo>
                    <a:pt x="365" y="1627"/>
                    <a:pt x="379" y="1645"/>
                    <a:pt x="397" y="1657"/>
                  </a:cubicBezTo>
                  <a:cubicBezTo>
                    <a:pt x="397" y="1734"/>
                    <a:pt x="397" y="1734"/>
                    <a:pt x="397" y="1734"/>
                  </a:cubicBezTo>
                  <a:cubicBezTo>
                    <a:pt x="397" y="1784"/>
                    <a:pt x="397" y="1784"/>
                    <a:pt x="397" y="1784"/>
                  </a:cubicBezTo>
                  <a:cubicBezTo>
                    <a:pt x="397" y="1842"/>
                    <a:pt x="397" y="1842"/>
                    <a:pt x="397" y="1842"/>
                  </a:cubicBezTo>
                  <a:cubicBezTo>
                    <a:pt x="397" y="1892"/>
                    <a:pt x="397" y="1892"/>
                    <a:pt x="397" y="1892"/>
                  </a:cubicBezTo>
                  <a:cubicBezTo>
                    <a:pt x="397" y="1909"/>
                    <a:pt x="397" y="1909"/>
                    <a:pt x="397" y="1909"/>
                  </a:cubicBezTo>
                  <a:cubicBezTo>
                    <a:pt x="397" y="1947"/>
                    <a:pt x="421" y="1980"/>
                    <a:pt x="454" y="1994"/>
                  </a:cubicBezTo>
                  <a:cubicBezTo>
                    <a:pt x="459" y="2057"/>
                    <a:pt x="512" y="2108"/>
                    <a:pt x="577" y="2108"/>
                  </a:cubicBezTo>
                  <a:cubicBezTo>
                    <a:pt x="807" y="2108"/>
                    <a:pt x="807" y="2108"/>
                    <a:pt x="807" y="2108"/>
                  </a:cubicBezTo>
                  <a:cubicBezTo>
                    <a:pt x="872" y="2108"/>
                    <a:pt x="925" y="2057"/>
                    <a:pt x="930" y="1994"/>
                  </a:cubicBezTo>
                  <a:cubicBezTo>
                    <a:pt x="964" y="1980"/>
                    <a:pt x="987" y="1947"/>
                    <a:pt x="987" y="1909"/>
                  </a:cubicBezTo>
                  <a:cubicBezTo>
                    <a:pt x="987" y="1892"/>
                    <a:pt x="987" y="1892"/>
                    <a:pt x="987" y="1892"/>
                  </a:cubicBezTo>
                  <a:cubicBezTo>
                    <a:pt x="987" y="1842"/>
                    <a:pt x="987" y="1842"/>
                    <a:pt x="987" y="1842"/>
                  </a:cubicBezTo>
                  <a:cubicBezTo>
                    <a:pt x="987" y="1784"/>
                    <a:pt x="987" y="1784"/>
                    <a:pt x="987" y="1784"/>
                  </a:cubicBezTo>
                  <a:cubicBezTo>
                    <a:pt x="987" y="1734"/>
                    <a:pt x="987" y="1734"/>
                    <a:pt x="987" y="1734"/>
                  </a:cubicBezTo>
                  <a:cubicBezTo>
                    <a:pt x="987" y="1657"/>
                    <a:pt x="987" y="1657"/>
                    <a:pt x="987" y="1657"/>
                  </a:cubicBezTo>
                  <a:cubicBezTo>
                    <a:pt x="1005" y="1645"/>
                    <a:pt x="1019" y="1627"/>
                    <a:pt x="1026" y="1605"/>
                  </a:cubicBezTo>
                  <a:cubicBezTo>
                    <a:pt x="1061" y="1500"/>
                    <a:pt x="1089" y="1423"/>
                    <a:pt x="1104" y="1389"/>
                  </a:cubicBezTo>
                  <a:cubicBezTo>
                    <a:pt x="1131" y="1328"/>
                    <a:pt x="1201" y="1200"/>
                    <a:pt x="1245" y="1122"/>
                  </a:cubicBezTo>
                  <a:cubicBezTo>
                    <a:pt x="1256" y="1122"/>
                    <a:pt x="1256" y="1122"/>
                    <a:pt x="1256" y="1122"/>
                  </a:cubicBezTo>
                  <a:cubicBezTo>
                    <a:pt x="1256" y="1103"/>
                    <a:pt x="1256" y="1103"/>
                    <a:pt x="1256" y="1103"/>
                  </a:cubicBezTo>
                  <a:cubicBezTo>
                    <a:pt x="1288" y="1046"/>
                    <a:pt x="1315" y="999"/>
                    <a:pt x="1324" y="983"/>
                  </a:cubicBezTo>
                  <a:cubicBezTo>
                    <a:pt x="1325" y="981"/>
                    <a:pt x="1326" y="980"/>
                    <a:pt x="1327" y="978"/>
                  </a:cubicBezTo>
                  <a:cubicBezTo>
                    <a:pt x="1332" y="973"/>
                    <a:pt x="1332" y="973"/>
                    <a:pt x="1332" y="973"/>
                  </a:cubicBezTo>
                  <a:cubicBezTo>
                    <a:pt x="1332" y="968"/>
                    <a:pt x="1332" y="968"/>
                    <a:pt x="1332" y="968"/>
                  </a:cubicBezTo>
                  <a:cubicBezTo>
                    <a:pt x="1388" y="832"/>
                    <a:pt x="1399" y="684"/>
                    <a:pt x="1365" y="540"/>
                  </a:cubicBezTo>
                  <a:close/>
                  <a:moveTo>
                    <a:pt x="807" y="2059"/>
                  </a:moveTo>
                  <a:cubicBezTo>
                    <a:pt x="577" y="2059"/>
                    <a:pt x="577" y="2059"/>
                    <a:pt x="577" y="2059"/>
                  </a:cubicBezTo>
                  <a:cubicBezTo>
                    <a:pt x="542" y="2059"/>
                    <a:pt x="512" y="2034"/>
                    <a:pt x="505" y="2000"/>
                  </a:cubicBezTo>
                  <a:cubicBezTo>
                    <a:pt x="880" y="2000"/>
                    <a:pt x="880" y="2000"/>
                    <a:pt x="880" y="2000"/>
                  </a:cubicBezTo>
                  <a:cubicBezTo>
                    <a:pt x="873" y="2034"/>
                    <a:pt x="843" y="2059"/>
                    <a:pt x="807" y="2059"/>
                  </a:cubicBezTo>
                  <a:close/>
                  <a:moveTo>
                    <a:pt x="938" y="1909"/>
                  </a:moveTo>
                  <a:cubicBezTo>
                    <a:pt x="938" y="1932"/>
                    <a:pt x="919" y="1951"/>
                    <a:pt x="896" y="1951"/>
                  </a:cubicBezTo>
                  <a:cubicBezTo>
                    <a:pt x="488" y="1951"/>
                    <a:pt x="488" y="1951"/>
                    <a:pt x="488" y="1951"/>
                  </a:cubicBezTo>
                  <a:cubicBezTo>
                    <a:pt x="465" y="1951"/>
                    <a:pt x="447" y="1932"/>
                    <a:pt x="447" y="1909"/>
                  </a:cubicBezTo>
                  <a:cubicBezTo>
                    <a:pt x="447" y="1892"/>
                    <a:pt x="447" y="1892"/>
                    <a:pt x="447" y="1892"/>
                  </a:cubicBezTo>
                  <a:cubicBezTo>
                    <a:pt x="938" y="1892"/>
                    <a:pt x="938" y="1892"/>
                    <a:pt x="938" y="1892"/>
                  </a:cubicBezTo>
                  <a:lnTo>
                    <a:pt x="938" y="1909"/>
                  </a:lnTo>
                  <a:close/>
                  <a:moveTo>
                    <a:pt x="938" y="1842"/>
                  </a:moveTo>
                  <a:cubicBezTo>
                    <a:pt x="447" y="1842"/>
                    <a:pt x="447" y="1842"/>
                    <a:pt x="447" y="1842"/>
                  </a:cubicBezTo>
                  <a:cubicBezTo>
                    <a:pt x="447" y="1784"/>
                    <a:pt x="447" y="1784"/>
                    <a:pt x="447" y="1784"/>
                  </a:cubicBezTo>
                  <a:cubicBezTo>
                    <a:pt x="938" y="1784"/>
                    <a:pt x="938" y="1784"/>
                    <a:pt x="938" y="1784"/>
                  </a:cubicBezTo>
                  <a:lnTo>
                    <a:pt x="938" y="1842"/>
                  </a:lnTo>
                  <a:close/>
                  <a:moveTo>
                    <a:pt x="938" y="1676"/>
                  </a:moveTo>
                  <a:cubicBezTo>
                    <a:pt x="938" y="1734"/>
                    <a:pt x="938" y="1734"/>
                    <a:pt x="938" y="1734"/>
                  </a:cubicBezTo>
                  <a:cubicBezTo>
                    <a:pt x="447" y="1734"/>
                    <a:pt x="447" y="1734"/>
                    <a:pt x="447" y="1734"/>
                  </a:cubicBezTo>
                  <a:cubicBezTo>
                    <a:pt x="447" y="1676"/>
                    <a:pt x="447" y="1676"/>
                    <a:pt x="447" y="1676"/>
                  </a:cubicBezTo>
                  <a:cubicBezTo>
                    <a:pt x="456" y="1676"/>
                    <a:pt x="456" y="1676"/>
                    <a:pt x="456" y="1676"/>
                  </a:cubicBezTo>
                  <a:cubicBezTo>
                    <a:pt x="589" y="1676"/>
                    <a:pt x="589" y="1676"/>
                    <a:pt x="589" y="1676"/>
                  </a:cubicBezTo>
                  <a:cubicBezTo>
                    <a:pt x="795" y="1676"/>
                    <a:pt x="795" y="1676"/>
                    <a:pt x="795" y="1676"/>
                  </a:cubicBezTo>
                  <a:cubicBezTo>
                    <a:pt x="928" y="1676"/>
                    <a:pt x="928" y="1676"/>
                    <a:pt x="928" y="1676"/>
                  </a:cubicBezTo>
                  <a:lnTo>
                    <a:pt x="938" y="1676"/>
                  </a:lnTo>
                  <a:close/>
                  <a:moveTo>
                    <a:pt x="611" y="1158"/>
                  </a:moveTo>
                  <a:cubicBezTo>
                    <a:pt x="545" y="1034"/>
                    <a:pt x="545" y="1034"/>
                    <a:pt x="545" y="1034"/>
                  </a:cubicBezTo>
                  <a:cubicBezTo>
                    <a:pt x="679" y="1120"/>
                    <a:pt x="679" y="1120"/>
                    <a:pt x="679" y="1120"/>
                  </a:cubicBezTo>
                  <a:cubicBezTo>
                    <a:pt x="687" y="1125"/>
                    <a:pt x="697" y="1125"/>
                    <a:pt x="706" y="1120"/>
                  </a:cubicBezTo>
                  <a:cubicBezTo>
                    <a:pt x="840" y="1034"/>
                    <a:pt x="840" y="1034"/>
                    <a:pt x="840" y="1034"/>
                  </a:cubicBezTo>
                  <a:cubicBezTo>
                    <a:pt x="773" y="1158"/>
                    <a:pt x="773" y="1158"/>
                    <a:pt x="773" y="1158"/>
                  </a:cubicBezTo>
                  <a:cubicBezTo>
                    <a:pt x="771" y="1162"/>
                    <a:pt x="770" y="1166"/>
                    <a:pt x="770" y="1170"/>
                  </a:cubicBezTo>
                  <a:cubicBezTo>
                    <a:pt x="770" y="1626"/>
                    <a:pt x="770" y="1626"/>
                    <a:pt x="770" y="1626"/>
                  </a:cubicBezTo>
                  <a:cubicBezTo>
                    <a:pt x="614" y="1626"/>
                    <a:pt x="614" y="1626"/>
                    <a:pt x="614" y="1626"/>
                  </a:cubicBezTo>
                  <a:cubicBezTo>
                    <a:pt x="614" y="1170"/>
                    <a:pt x="614" y="1170"/>
                    <a:pt x="614" y="1170"/>
                  </a:cubicBezTo>
                  <a:cubicBezTo>
                    <a:pt x="614" y="1166"/>
                    <a:pt x="613" y="1162"/>
                    <a:pt x="611" y="1158"/>
                  </a:cubicBezTo>
                  <a:close/>
                  <a:moveTo>
                    <a:pt x="1285" y="953"/>
                  </a:moveTo>
                  <a:cubicBezTo>
                    <a:pt x="1282" y="957"/>
                    <a:pt x="1282" y="957"/>
                    <a:pt x="1282" y="957"/>
                  </a:cubicBezTo>
                  <a:cubicBezTo>
                    <a:pt x="1273" y="973"/>
                    <a:pt x="1247" y="1017"/>
                    <a:pt x="1216" y="1073"/>
                  </a:cubicBezTo>
                  <a:cubicBezTo>
                    <a:pt x="1209" y="1085"/>
                    <a:pt x="1209" y="1085"/>
                    <a:pt x="1209" y="1085"/>
                  </a:cubicBezTo>
                  <a:cubicBezTo>
                    <a:pt x="1165" y="1163"/>
                    <a:pt x="1088" y="1302"/>
                    <a:pt x="1059" y="1369"/>
                  </a:cubicBezTo>
                  <a:cubicBezTo>
                    <a:pt x="1039" y="1414"/>
                    <a:pt x="1004" y="1514"/>
                    <a:pt x="979" y="1590"/>
                  </a:cubicBezTo>
                  <a:cubicBezTo>
                    <a:pt x="972" y="1611"/>
                    <a:pt x="952" y="1626"/>
                    <a:pt x="928" y="1626"/>
                  </a:cubicBezTo>
                  <a:cubicBezTo>
                    <a:pt x="820" y="1626"/>
                    <a:pt x="820" y="1626"/>
                    <a:pt x="820" y="1626"/>
                  </a:cubicBezTo>
                  <a:cubicBezTo>
                    <a:pt x="820" y="1176"/>
                    <a:pt x="820" y="1176"/>
                    <a:pt x="820" y="1176"/>
                  </a:cubicBezTo>
                  <a:cubicBezTo>
                    <a:pt x="928" y="973"/>
                    <a:pt x="928" y="973"/>
                    <a:pt x="928" y="973"/>
                  </a:cubicBezTo>
                  <a:cubicBezTo>
                    <a:pt x="933" y="963"/>
                    <a:pt x="931" y="951"/>
                    <a:pt x="923" y="943"/>
                  </a:cubicBezTo>
                  <a:cubicBezTo>
                    <a:pt x="915" y="935"/>
                    <a:pt x="902" y="934"/>
                    <a:pt x="893" y="941"/>
                  </a:cubicBezTo>
                  <a:cubicBezTo>
                    <a:pt x="692" y="1070"/>
                    <a:pt x="692" y="1070"/>
                    <a:pt x="692" y="1070"/>
                  </a:cubicBezTo>
                  <a:cubicBezTo>
                    <a:pt x="492" y="941"/>
                    <a:pt x="492" y="941"/>
                    <a:pt x="492" y="941"/>
                  </a:cubicBezTo>
                  <a:cubicBezTo>
                    <a:pt x="482" y="934"/>
                    <a:pt x="470" y="935"/>
                    <a:pt x="461" y="943"/>
                  </a:cubicBezTo>
                  <a:cubicBezTo>
                    <a:pt x="453" y="951"/>
                    <a:pt x="451" y="963"/>
                    <a:pt x="456" y="973"/>
                  </a:cubicBezTo>
                  <a:cubicBezTo>
                    <a:pt x="565" y="1176"/>
                    <a:pt x="565" y="1176"/>
                    <a:pt x="565" y="1176"/>
                  </a:cubicBezTo>
                  <a:cubicBezTo>
                    <a:pt x="565" y="1626"/>
                    <a:pt x="565" y="1626"/>
                    <a:pt x="565" y="1626"/>
                  </a:cubicBezTo>
                  <a:cubicBezTo>
                    <a:pt x="456" y="1626"/>
                    <a:pt x="456" y="1626"/>
                    <a:pt x="456" y="1626"/>
                  </a:cubicBezTo>
                  <a:cubicBezTo>
                    <a:pt x="433" y="1626"/>
                    <a:pt x="412" y="1611"/>
                    <a:pt x="405" y="1590"/>
                  </a:cubicBezTo>
                  <a:cubicBezTo>
                    <a:pt x="380" y="1514"/>
                    <a:pt x="346" y="1414"/>
                    <a:pt x="326" y="1369"/>
                  </a:cubicBezTo>
                  <a:cubicBezTo>
                    <a:pt x="298" y="1307"/>
                    <a:pt x="228" y="1179"/>
                    <a:pt x="173" y="1082"/>
                  </a:cubicBezTo>
                  <a:cubicBezTo>
                    <a:pt x="139" y="1021"/>
                    <a:pt x="111" y="972"/>
                    <a:pt x="102" y="957"/>
                  </a:cubicBezTo>
                  <a:cubicBezTo>
                    <a:pt x="101" y="955"/>
                    <a:pt x="101" y="955"/>
                    <a:pt x="101" y="955"/>
                  </a:cubicBezTo>
                  <a:cubicBezTo>
                    <a:pt x="67" y="875"/>
                    <a:pt x="50" y="791"/>
                    <a:pt x="50" y="703"/>
                  </a:cubicBezTo>
                  <a:cubicBezTo>
                    <a:pt x="50" y="526"/>
                    <a:pt x="124" y="355"/>
                    <a:pt x="254" y="233"/>
                  </a:cubicBezTo>
                  <a:cubicBezTo>
                    <a:pt x="386" y="111"/>
                    <a:pt x="558" y="50"/>
                    <a:pt x="738" y="63"/>
                  </a:cubicBezTo>
                  <a:cubicBezTo>
                    <a:pt x="738" y="63"/>
                    <a:pt x="738" y="63"/>
                    <a:pt x="738" y="63"/>
                  </a:cubicBezTo>
                  <a:cubicBezTo>
                    <a:pt x="1015" y="82"/>
                    <a:pt x="1253" y="283"/>
                    <a:pt x="1317" y="551"/>
                  </a:cubicBezTo>
                  <a:cubicBezTo>
                    <a:pt x="1349" y="687"/>
                    <a:pt x="1338" y="826"/>
                    <a:pt x="1285" y="953"/>
                  </a:cubicBezTo>
                  <a:close/>
                  <a:moveTo>
                    <a:pt x="900" y="277"/>
                  </a:moveTo>
                  <a:cubicBezTo>
                    <a:pt x="895" y="290"/>
                    <a:pt x="881" y="297"/>
                    <a:pt x="868" y="293"/>
                  </a:cubicBezTo>
                  <a:cubicBezTo>
                    <a:pt x="820" y="277"/>
                    <a:pt x="769" y="269"/>
                    <a:pt x="717" y="269"/>
                  </a:cubicBezTo>
                  <a:cubicBezTo>
                    <a:pt x="450" y="269"/>
                    <a:pt x="233" y="487"/>
                    <a:pt x="233" y="754"/>
                  </a:cubicBezTo>
                  <a:cubicBezTo>
                    <a:pt x="233" y="767"/>
                    <a:pt x="222" y="779"/>
                    <a:pt x="208" y="779"/>
                  </a:cubicBezTo>
                  <a:cubicBezTo>
                    <a:pt x="194" y="779"/>
                    <a:pt x="183" y="767"/>
                    <a:pt x="183" y="754"/>
                  </a:cubicBezTo>
                  <a:cubicBezTo>
                    <a:pt x="183" y="459"/>
                    <a:pt x="423" y="220"/>
                    <a:pt x="717" y="220"/>
                  </a:cubicBezTo>
                  <a:cubicBezTo>
                    <a:pt x="774" y="220"/>
                    <a:pt x="830" y="229"/>
                    <a:pt x="884" y="246"/>
                  </a:cubicBezTo>
                  <a:cubicBezTo>
                    <a:pt x="897" y="251"/>
                    <a:pt x="904" y="264"/>
                    <a:pt x="900" y="277"/>
                  </a:cubicBezTo>
                  <a:close/>
                </a:path>
              </a:pathLst>
            </a:custGeom>
            <a:grpFill/>
            <a:ln>
              <a:noFill/>
            </a:ln>
          </p:spPr>
          <p:txBody>
            <a:bodyPr vert="horz" wrap="square" lIns="45720" tIns="22860" rIns="45720" bIns="22860" numCol="1" anchor="t" anchorCtr="0" compatLnSpc="1">
              <a:prstTxWarp prst="textNoShape">
                <a:avLst/>
              </a:prstTxWarp>
            </a:bodyPr>
            <a:lstStyle/>
            <a:p>
              <a:pPr defTabSz="914377"/>
              <a:endParaRPr lang="en-US" sz="675">
                <a:solidFill>
                  <a:prstClr val="black"/>
                </a:solidFill>
                <a:latin typeface="Lato"/>
              </a:endParaRPr>
            </a:p>
          </p:txBody>
        </p:sp>
        <p:sp>
          <p:nvSpPr>
            <p:cNvPr id="22" name="TextBox 21"/>
            <p:cNvSpPr txBox="1"/>
            <p:nvPr/>
          </p:nvSpPr>
          <p:spPr>
            <a:xfrm>
              <a:off x="-5910398" y="2373429"/>
              <a:ext cx="1491065" cy="185564"/>
            </a:xfrm>
            <a:prstGeom prst="rect">
              <a:avLst/>
            </a:prstGeom>
            <a:grpFill/>
          </p:spPr>
          <p:txBody>
            <a:bodyPr wrap="square" lIns="0" tIns="0" rIns="0" bIns="0" rtlCol="0">
              <a:spAutoFit/>
            </a:bodyPr>
            <a:lstStyle/>
            <a:p>
              <a:pPr algn="ctr" defTabSz="914377"/>
              <a:r>
                <a:rPr lang="en-US" sz="1333" b="1" cap="all" spc="27" dirty="0">
                  <a:solidFill>
                    <a:prstClr val="white"/>
                  </a:solidFill>
                  <a:latin typeface="Lato" panose="020F0502020204030203" pitchFamily="34" charset="0"/>
                </a:rPr>
                <a:t>USC Wide</a:t>
              </a:r>
            </a:p>
          </p:txBody>
        </p:sp>
        <p:sp>
          <p:nvSpPr>
            <p:cNvPr id="23" name="TextBox 22"/>
            <p:cNvSpPr txBox="1"/>
            <p:nvPr/>
          </p:nvSpPr>
          <p:spPr>
            <a:xfrm>
              <a:off x="-5994475" y="2658029"/>
              <a:ext cx="1662787" cy="890644"/>
            </a:xfrm>
            <a:prstGeom prst="rect">
              <a:avLst/>
            </a:prstGeom>
            <a:grpFill/>
          </p:spPr>
          <p:txBody>
            <a:bodyPr wrap="square" lIns="0" tIns="0" rIns="0" bIns="0" rtlCol="0">
              <a:spAutoFit/>
            </a:bodyPr>
            <a:lstStyle/>
            <a:p>
              <a:pPr marL="228594" indent="-228594" algn="ctr" defTabSz="914377">
                <a:lnSpc>
                  <a:spcPct val="130000"/>
                </a:lnSpc>
                <a:buFont typeface="Arial" panose="020B0604020202020204" pitchFamily="34" charset="0"/>
                <a:buChar char="•"/>
              </a:pPr>
              <a:r>
                <a:rPr lang="en-US" sz="1200" b="1" dirty="0">
                  <a:solidFill>
                    <a:prstClr val="white"/>
                  </a:solidFill>
                  <a:latin typeface="Lato" panose="020F0502020204030203" pitchFamily="34" charset="0"/>
                </a:rPr>
                <a:t>Conflict of Interest and Commitment Policy</a:t>
              </a:r>
            </a:p>
            <a:p>
              <a:pPr marL="228594" indent="-228594" algn="ctr" defTabSz="914377">
                <a:lnSpc>
                  <a:spcPct val="130000"/>
                </a:lnSpc>
                <a:buFont typeface="Arial" panose="020B0604020202020204" pitchFamily="34" charset="0"/>
                <a:buChar char="•"/>
              </a:pPr>
              <a:r>
                <a:rPr lang="en-US" sz="1200" b="1" dirty="0">
                  <a:solidFill>
                    <a:prstClr val="white"/>
                  </a:solidFill>
                  <a:latin typeface="Lato" panose="020F0502020204030203" pitchFamily="34" charset="0"/>
                </a:rPr>
                <a:t>Supervisor, Department Chair, or Dean Approval </a:t>
              </a:r>
            </a:p>
          </p:txBody>
        </p:sp>
      </p:grpSp>
      <p:pic>
        <p:nvPicPr>
          <p:cNvPr id="19" name="Picture 18">
            <a:extLst>
              <a:ext uri="{FF2B5EF4-FFF2-40B4-BE49-F238E27FC236}">
                <a16:creationId xmlns:a16="http://schemas.microsoft.com/office/drawing/2014/main" id="{02E5A025-B9EC-4B3B-8A5A-78BE0B998494}"/>
              </a:ext>
            </a:extLst>
          </p:cNvPr>
          <p:cNvPicPr>
            <a:picLocks noChangeAspect="1"/>
          </p:cNvPicPr>
          <p:nvPr/>
        </p:nvPicPr>
        <p:blipFill>
          <a:blip r:embed="rId3"/>
          <a:stretch>
            <a:fillRect/>
          </a:stretch>
        </p:blipFill>
        <p:spPr>
          <a:xfrm>
            <a:off x="9311851" y="156465"/>
            <a:ext cx="2118996" cy="495873"/>
          </a:xfrm>
          <a:prstGeom prst="rect">
            <a:avLst/>
          </a:prstGeom>
        </p:spPr>
      </p:pic>
      <p:sp>
        <p:nvSpPr>
          <p:cNvPr id="20" name="Freeform 12">
            <a:extLst>
              <a:ext uri="{FF2B5EF4-FFF2-40B4-BE49-F238E27FC236}">
                <a16:creationId xmlns:a16="http://schemas.microsoft.com/office/drawing/2014/main" id="{36C6A08B-0953-4E4F-AA07-1F16DE0F2C64}"/>
              </a:ext>
            </a:extLst>
          </p:cNvPr>
          <p:cNvSpPr>
            <a:spLocks noEditPoints="1"/>
          </p:cNvSpPr>
          <p:nvPr/>
        </p:nvSpPr>
        <p:spPr bwMode="auto">
          <a:xfrm>
            <a:off x="6884530" y="2736858"/>
            <a:ext cx="1007808" cy="662668"/>
          </a:xfrm>
          <a:custGeom>
            <a:avLst/>
            <a:gdLst>
              <a:gd name="T0" fmla="*/ 893 w 1312"/>
              <a:gd name="T1" fmla="*/ 267 h 862"/>
              <a:gd name="T2" fmla="*/ 419 w 1312"/>
              <a:gd name="T3" fmla="*/ 267 h 862"/>
              <a:gd name="T4" fmla="*/ 656 w 1312"/>
              <a:gd name="T5" fmla="*/ 34 h 862"/>
              <a:gd name="T6" fmla="*/ 656 w 1312"/>
              <a:gd name="T7" fmla="*/ 553 h 862"/>
              <a:gd name="T8" fmla="*/ 656 w 1312"/>
              <a:gd name="T9" fmla="*/ 34 h 862"/>
              <a:gd name="T10" fmla="*/ 770 w 1312"/>
              <a:gd name="T11" fmla="*/ 546 h 862"/>
              <a:gd name="T12" fmla="*/ 543 w 1312"/>
              <a:gd name="T13" fmla="*/ 546 h 862"/>
              <a:gd name="T14" fmla="*/ 274 w 1312"/>
              <a:gd name="T15" fmla="*/ 770 h 862"/>
              <a:gd name="T16" fmla="*/ 282 w 1312"/>
              <a:gd name="T17" fmla="*/ 795 h 862"/>
              <a:gd name="T18" fmla="*/ 1031 w 1312"/>
              <a:gd name="T19" fmla="*/ 795 h 862"/>
              <a:gd name="T20" fmla="*/ 1039 w 1312"/>
              <a:gd name="T21" fmla="*/ 770 h 862"/>
              <a:gd name="T22" fmla="*/ 656 w 1312"/>
              <a:gd name="T23" fmla="*/ 829 h 862"/>
              <a:gd name="T24" fmla="*/ 525 w 1312"/>
              <a:gd name="T25" fmla="*/ 577 h 862"/>
              <a:gd name="T26" fmla="*/ 666 w 1312"/>
              <a:gd name="T27" fmla="*/ 699 h 862"/>
              <a:gd name="T28" fmla="*/ 998 w 1312"/>
              <a:gd name="T29" fmla="*/ 771 h 862"/>
              <a:gd name="T30" fmla="*/ 1309 w 1312"/>
              <a:gd name="T31" fmla="*/ 636 h 862"/>
              <a:gd name="T32" fmla="*/ 1221 w 1312"/>
              <a:gd name="T33" fmla="*/ 331 h 862"/>
              <a:gd name="T34" fmla="*/ 918 w 1312"/>
              <a:gd name="T35" fmla="*/ 331 h 862"/>
              <a:gd name="T36" fmla="*/ 984 w 1312"/>
              <a:gd name="T37" fmla="*/ 493 h 862"/>
              <a:gd name="T38" fmla="*/ 885 w 1312"/>
              <a:gd name="T39" fmla="*/ 574 h 862"/>
              <a:gd name="T40" fmla="*/ 986 w 1312"/>
              <a:gd name="T41" fmla="*/ 692 h 862"/>
              <a:gd name="T42" fmla="*/ 1069 w 1312"/>
              <a:gd name="T43" fmla="*/ 702 h 862"/>
              <a:gd name="T44" fmla="*/ 1311 w 1312"/>
              <a:gd name="T45" fmla="*/ 650 h 862"/>
              <a:gd name="T46" fmla="*/ 951 w 1312"/>
              <a:gd name="T47" fmla="*/ 331 h 862"/>
              <a:gd name="T48" fmla="*/ 1187 w 1312"/>
              <a:gd name="T49" fmla="*/ 331 h 862"/>
              <a:gd name="T50" fmla="*/ 951 w 1312"/>
              <a:gd name="T51" fmla="*/ 331 h 862"/>
              <a:gd name="T52" fmla="*/ 1114 w 1312"/>
              <a:gd name="T53" fmla="*/ 522 h 862"/>
              <a:gd name="T54" fmla="*/ 1022 w 1312"/>
              <a:gd name="T55" fmla="*/ 519 h 862"/>
              <a:gd name="T56" fmla="*/ 1069 w 1312"/>
              <a:gd name="T57" fmla="*/ 668 h 862"/>
              <a:gd name="T58" fmla="*/ 926 w 1312"/>
              <a:gd name="T59" fmla="*/ 574 h 862"/>
              <a:gd name="T60" fmla="*/ 1059 w 1312"/>
              <a:gd name="T61" fmla="*/ 600 h 862"/>
              <a:gd name="T62" fmla="*/ 1152 w 1312"/>
              <a:gd name="T63" fmla="*/ 529 h 862"/>
              <a:gd name="T64" fmla="*/ 1069 w 1312"/>
              <a:gd name="T65" fmla="*/ 668 h 862"/>
              <a:gd name="T66" fmla="*/ 422 w 1312"/>
              <a:gd name="T67" fmla="*/ 586 h 862"/>
              <a:gd name="T68" fmla="*/ 422 w 1312"/>
              <a:gd name="T69" fmla="*/ 562 h 862"/>
              <a:gd name="T70" fmla="*/ 326 w 1312"/>
              <a:gd name="T71" fmla="*/ 492 h 862"/>
              <a:gd name="T72" fmla="*/ 243 w 1312"/>
              <a:gd name="T73" fmla="*/ 161 h 862"/>
              <a:gd name="T74" fmla="*/ 158 w 1312"/>
              <a:gd name="T75" fmla="*/ 493 h 862"/>
              <a:gd name="T76" fmla="*/ 2 w 1312"/>
              <a:gd name="T77" fmla="*/ 650 h 862"/>
              <a:gd name="T78" fmla="*/ 243 w 1312"/>
              <a:gd name="T79" fmla="*/ 702 h 862"/>
              <a:gd name="T80" fmla="*/ 327 w 1312"/>
              <a:gd name="T81" fmla="*/ 692 h 862"/>
              <a:gd name="T82" fmla="*/ 243 w 1312"/>
              <a:gd name="T83" fmla="*/ 194 h 862"/>
              <a:gd name="T84" fmla="*/ 243 w 1312"/>
              <a:gd name="T85" fmla="*/ 499 h 862"/>
              <a:gd name="T86" fmla="*/ 243 w 1312"/>
              <a:gd name="T87" fmla="*/ 533 h 862"/>
              <a:gd name="T88" fmla="*/ 243 w 1312"/>
              <a:gd name="T89" fmla="*/ 565 h 862"/>
              <a:gd name="T90" fmla="*/ 243 w 1312"/>
              <a:gd name="T91" fmla="*/ 533 h 862"/>
              <a:gd name="T92" fmla="*/ 44 w 1312"/>
              <a:gd name="T93" fmla="*/ 636 h 862"/>
              <a:gd name="T94" fmla="*/ 233 w 1312"/>
              <a:gd name="T95" fmla="*/ 600 h 862"/>
              <a:gd name="T96" fmla="*/ 326 w 1312"/>
              <a:gd name="T97" fmla="*/ 529 h 862"/>
              <a:gd name="T98" fmla="*/ 305 w 1312"/>
              <a:gd name="T99" fmla="*/ 665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12" h="862">
                <a:moveTo>
                  <a:pt x="656" y="586"/>
                </a:moveTo>
                <a:cubicBezTo>
                  <a:pt x="766" y="586"/>
                  <a:pt x="893" y="447"/>
                  <a:pt x="893" y="267"/>
                </a:cubicBezTo>
                <a:cubicBezTo>
                  <a:pt x="893" y="105"/>
                  <a:pt x="800" y="0"/>
                  <a:pt x="656" y="0"/>
                </a:cubicBezTo>
                <a:cubicBezTo>
                  <a:pt x="512" y="0"/>
                  <a:pt x="419" y="105"/>
                  <a:pt x="419" y="267"/>
                </a:cubicBezTo>
                <a:cubicBezTo>
                  <a:pt x="419" y="443"/>
                  <a:pt x="563" y="586"/>
                  <a:pt x="656" y="586"/>
                </a:cubicBezTo>
                <a:close/>
                <a:moveTo>
                  <a:pt x="656" y="34"/>
                </a:moveTo>
                <a:cubicBezTo>
                  <a:pt x="782" y="34"/>
                  <a:pt x="860" y="123"/>
                  <a:pt x="860" y="267"/>
                </a:cubicBezTo>
                <a:cubicBezTo>
                  <a:pt x="860" y="425"/>
                  <a:pt x="748" y="553"/>
                  <a:pt x="656" y="553"/>
                </a:cubicBezTo>
                <a:cubicBezTo>
                  <a:pt x="578" y="553"/>
                  <a:pt x="453" y="422"/>
                  <a:pt x="453" y="267"/>
                </a:cubicBezTo>
                <a:cubicBezTo>
                  <a:pt x="453" y="123"/>
                  <a:pt x="531" y="34"/>
                  <a:pt x="656" y="34"/>
                </a:cubicBezTo>
                <a:close/>
                <a:moveTo>
                  <a:pt x="790" y="541"/>
                </a:moveTo>
                <a:cubicBezTo>
                  <a:pt x="783" y="537"/>
                  <a:pt x="774" y="539"/>
                  <a:pt x="770" y="546"/>
                </a:cubicBezTo>
                <a:cubicBezTo>
                  <a:pt x="726" y="604"/>
                  <a:pt x="677" y="647"/>
                  <a:pt x="656" y="664"/>
                </a:cubicBezTo>
                <a:cubicBezTo>
                  <a:pt x="636" y="647"/>
                  <a:pt x="587" y="604"/>
                  <a:pt x="543" y="546"/>
                </a:cubicBezTo>
                <a:cubicBezTo>
                  <a:pt x="538" y="539"/>
                  <a:pt x="530" y="537"/>
                  <a:pt x="522" y="541"/>
                </a:cubicBezTo>
                <a:cubicBezTo>
                  <a:pt x="379" y="610"/>
                  <a:pt x="278" y="764"/>
                  <a:pt x="274" y="770"/>
                </a:cubicBezTo>
                <a:cubicBezTo>
                  <a:pt x="271" y="775"/>
                  <a:pt x="271" y="780"/>
                  <a:pt x="272" y="785"/>
                </a:cubicBezTo>
                <a:cubicBezTo>
                  <a:pt x="274" y="789"/>
                  <a:pt x="277" y="793"/>
                  <a:pt x="282" y="795"/>
                </a:cubicBezTo>
                <a:cubicBezTo>
                  <a:pt x="289" y="798"/>
                  <a:pt x="452" y="862"/>
                  <a:pt x="656" y="862"/>
                </a:cubicBezTo>
                <a:cubicBezTo>
                  <a:pt x="861" y="862"/>
                  <a:pt x="1024" y="798"/>
                  <a:pt x="1031" y="795"/>
                </a:cubicBezTo>
                <a:cubicBezTo>
                  <a:pt x="1035" y="793"/>
                  <a:pt x="1039" y="789"/>
                  <a:pt x="1041" y="785"/>
                </a:cubicBezTo>
                <a:cubicBezTo>
                  <a:pt x="1042" y="780"/>
                  <a:pt x="1041" y="775"/>
                  <a:pt x="1039" y="770"/>
                </a:cubicBezTo>
                <a:cubicBezTo>
                  <a:pt x="1034" y="764"/>
                  <a:pt x="934" y="610"/>
                  <a:pt x="790" y="541"/>
                </a:cubicBezTo>
                <a:close/>
                <a:moveTo>
                  <a:pt x="656" y="829"/>
                </a:moveTo>
                <a:cubicBezTo>
                  <a:pt x="499" y="829"/>
                  <a:pt x="364" y="788"/>
                  <a:pt x="314" y="771"/>
                </a:cubicBezTo>
                <a:cubicBezTo>
                  <a:pt x="344" y="731"/>
                  <a:pt x="423" y="631"/>
                  <a:pt x="525" y="577"/>
                </a:cubicBezTo>
                <a:cubicBezTo>
                  <a:pt x="582" y="651"/>
                  <a:pt x="644" y="697"/>
                  <a:pt x="646" y="699"/>
                </a:cubicBezTo>
                <a:cubicBezTo>
                  <a:pt x="652" y="703"/>
                  <a:pt x="660" y="703"/>
                  <a:pt x="666" y="699"/>
                </a:cubicBezTo>
                <a:cubicBezTo>
                  <a:pt x="669" y="697"/>
                  <a:pt x="730" y="651"/>
                  <a:pt x="788" y="577"/>
                </a:cubicBezTo>
                <a:cubicBezTo>
                  <a:pt x="890" y="631"/>
                  <a:pt x="969" y="731"/>
                  <a:pt x="998" y="771"/>
                </a:cubicBezTo>
                <a:cubicBezTo>
                  <a:pt x="949" y="788"/>
                  <a:pt x="814" y="829"/>
                  <a:pt x="656" y="829"/>
                </a:cubicBezTo>
                <a:close/>
                <a:moveTo>
                  <a:pt x="1309" y="636"/>
                </a:moveTo>
                <a:cubicBezTo>
                  <a:pt x="1306" y="631"/>
                  <a:pt x="1244" y="536"/>
                  <a:pt x="1155" y="493"/>
                </a:cubicBezTo>
                <a:cubicBezTo>
                  <a:pt x="1192" y="456"/>
                  <a:pt x="1221" y="398"/>
                  <a:pt x="1221" y="331"/>
                </a:cubicBezTo>
                <a:cubicBezTo>
                  <a:pt x="1221" y="227"/>
                  <a:pt x="1162" y="161"/>
                  <a:pt x="1069" y="161"/>
                </a:cubicBezTo>
                <a:cubicBezTo>
                  <a:pt x="977" y="161"/>
                  <a:pt x="918" y="227"/>
                  <a:pt x="918" y="331"/>
                </a:cubicBezTo>
                <a:cubicBezTo>
                  <a:pt x="918" y="395"/>
                  <a:pt x="948" y="454"/>
                  <a:pt x="987" y="492"/>
                </a:cubicBezTo>
                <a:cubicBezTo>
                  <a:pt x="986" y="492"/>
                  <a:pt x="985" y="492"/>
                  <a:pt x="984" y="493"/>
                </a:cubicBezTo>
                <a:cubicBezTo>
                  <a:pt x="953" y="508"/>
                  <a:pt x="921" y="531"/>
                  <a:pt x="890" y="562"/>
                </a:cubicBezTo>
                <a:cubicBezTo>
                  <a:pt x="887" y="565"/>
                  <a:pt x="885" y="570"/>
                  <a:pt x="885" y="574"/>
                </a:cubicBezTo>
                <a:cubicBezTo>
                  <a:pt x="885" y="579"/>
                  <a:pt x="887" y="583"/>
                  <a:pt x="890" y="586"/>
                </a:cubicBezTo>
                <a:cubicBezTo>
                  <a:pt x="929" y="624"/>
                  <a:pt x="985" y="691"/>
                  <a:pt x="986" y="692"/>
                </a:cubicBezTo>
                <a:cubicBezTo>
                  <a:pt x="989" y="695"/>
                  <a:pt x="993" y="697"/>
                  <a:pt x="997" y="698"/>
                </a:cubicBezTo>
                <a:cubicBezTo>
                  <a:pt x="1021" y="701"/>
                  <a:pt x="1046" y="702"/>
                  <a:pt x="1069" y="702"/>
                </a:cubicBezTo>
                <a:cubicBezTo>
                  <a:pt x="1196" y="702"/>
                  <a:pt x="1297" y="662"/>
                  <a:pt x="1301" y="660"/>
                </a:cubicBezTo>
                <a:cubicBezTo>
                  <a:pt x="1306" y="658"/>
                  <a:pt x="1309" y="655"/>
                  <a:pt x="1311" y="650"/>
                </a:cubicBezTo>
                <a:cubicBezTo>
                  <a:pt x="1312" y="645"/>
                  <a:pt x="1312" y="640"/>
                  <a:pt x="1309" y="636"/>
                </a:cubicBezTo>
                <a:close/>
                <a:moveTo>
                  <a:pt x="951" y="331"/>
                </a:moveTo>
                <a:cubicBezTo>
                  <a:pt x="951" y="247"/>
                  <a:pt x="997" y="194"/>
                  <a:pt x="1069" y="194"/>
                </a:cubicBezTo>
                <a:cubicBezTo>
                  <a:pt x="1142" y="194"/>
                  <a:pt x="1187" y="247"/>
                  <a:pt x="1187" y="331"/>
                </a:cubicBezTo>
                <a:cubicBezTo>
                  <a:pt x="1187" y="421"/>
                  <a:pt x="1123" y="499"/>
                  <a:pt x="1069" y="499"/>
                </a:cubicBezTo>
                <a:cubicBezTo>
                  <a:pt x="1029" y="499"/>
                  <a:pt x="951" y="428"/>
                  <a:pt x="951" y="331"/>
                </a:cubicBezTo>
                <a:close/>
                <a:moveTo>
                  <a:pt x="1069" y="533"/>
                </a:moveTo>
                <a:cubicBezTo>
                  <a:pt x="1084" y="533"/>
                  <a:pt x="1099" y="529"/>
                  <a:pt x="1114" y="522"/>
                </a:cubicBezTo>
                <a:cubicBezTo>
                  <a:pt x="1096" y="541"/>
                  <a:pt x="1080" y="557"/>
                  <a:pt x="1069" y="565"/>
                </a:cubicBezTo>
                <a:cubicBezTo>
                  <a:pt x="1059" y="556"/>
                  <a:pt x="1041" y="540"/>
                  <a:pt x="1022" y="519"/>
                </a:cubicBezTo>
                <a:cubicBezTo>
                  <a:pt x="1038" y="528"/>
                  <a:pt x="1054" y="533"/>
                  <a:pt x="1069" y="533"/>
                </a:cubicBezTo>
                <a:close/>
                <a:moveTo>
                  <a:pt x="1069" y="668"/>
                </a:moveTo>
                <a:cubicBezTo>
                  <a:pt x="1049" y="668"/>
                  <a:pt x="1028" y="667"/>
                  <a:pt x="1007" y="665"/>
                </a:cubicBezTo>
                <a:cubicBezTo>
                  <a:pt x="995" y="650"/>
                  <a:pt x="958" y="607"/>
                  <a:pt x="926" y="574"/>
                </a:cubicBezTo>
                <a:cubicBezTo>
                  <a:pt x="946" y="555"/>
                  <a:pt x="967" y="540"/>
                  <a:pt x="987" y="529"/>
                </a:cubicBezTo>
                <a:cubicBezTo>
                  <a:pt x="1022" y="572"/>
                  <a:pt x="1058" y="599"/>
                  <a:pt x="1059" y="600"/>
                </a:cubicBezTo>
                <a:cubicBezTo>
                  <a:pt x="1065" y="605"/>
                  <a:pt x="1073" y="605"/>
                  <a:pt x="1079" y="600"/>
                </a:cubicBezTo>
                <a:cubicBezTo>
                  <a:pt x="1081" y="599"/>
                  <a:pt x="1117" y="572"/>
                  <a:pt x="1152" y="529"/>
                </a:cubicBezTo>
                <a:cubicBezTo>
                  <a:pt x="1205" y="559"/>
                  <a:pt x="1248" y="610"/>
                  <a:pt x="1268" y="636"/>
                </a:cubicBezTo>
                <a:cubicBezTo>
                  <a:pt x="1233" y="648"/>
                  <a:pt x="1157" y="668"/>
                  <a:pt x="1069" y="668"/>
                </a:cubicBezTo>
                <a:close/>
                <a:moveTo>
                  <a:pt x="327" y="692"/>
                </a:moveTo>
                <a:cubicBezTo>
                  <a:pt x="327" y="691"/>
                  <a:pt x="383" y="624"/>
                  <a:pt x="422" y="586"/>
                </a:cubicBezTo>
                <a:cubicBezTo>
                  <a:pt x="425" y="583"/>
                  <a:pt x="427" y="579"/>
                  <a:pt x="427" y="574"/>
                </a:cubicBezTo>
                <a:cubicBezTo>
                  <a:pt x="427" y="570"/>
                  <a:pt x="426" y="565"/>
                  <a:pt x="422" y="562"/>
                </a:cubicBezTo>
                <a:cubicBezTo>
                  <a:pt x="391" y="531"/>
                  <a:pt x="360" y="508"/>
                  <a:pt x="328" y="493"/>
                </a:cubicBezTo>
                <a:cubicBezTo>
                  <a:pt x="328" y="492"/>
                  <a:pt x="327" y="492"/>
                  <a:pt x="326" y="492"/>
                </a:cubicBezTo>
                <a:cubicBezTo>
                  <a:pt x="365" y="454"/>
                  <a:pt x="395" y="395"/>
                  <a:pt x="395" y="331"/>
                </a:cubicBezTo>
                <a:cubicBezTo>
                  <a:pt x="395" y="227"/>
                  <a:pt x="335" y="161"/>
                  <a:pt x="243" y="161"/>
                </a:cubicBezTo>
                <a:cubicBezTo>
                  <a:pt x="151" y="161"/>
                  <a:pt x="92" y="227"/>
                  <a:pt x="92" y="331"/>
                </a:cubicBezTo>
                <a:cubicBezTo>
                  <a:pt x="92" y="398"/>
                  <a:pt x="120" y="456"/>
                  <a:pt x="158" y="493"/>
                </a:cubicBezTo>
                <a:cubicBezTo>
                  <a:pt x="69" y="536"/>
                  <a:pt x="6" y="631"/>
                  <a:pt x="4" y="636"/>
                </a:cubicBezTo>
                <a:cubicBezTo>
                  <a:pt x="1" y="640"/>
                  <a:pt x="0" y="645"/>
                  <a:pt x="2" y="650"/>
                </a:cubicBezTo>
                <a:cubicBezTo>
                  <a:pt x="3" y="655"/>
                  <a:pt x="7" y="658"/>
                  <a:pt x="12" y="660"/>
                </a:cubicBezTo>
                <a:cubicBezTo>
                  <a:pt x="16" y="662"/>
                  <a:pt x="117" y="702"/>
                  <a:pt x="243" y="702"/>
                </a:cubicBezTo>
                <a:cubicBezTo>
                  <a:pt x="267" y="702"/>
                  <a:pt x="291" y="701"/>
                  <a:pt x="316" y="698"/>
                </a:cubicBezTo>
                <a:cubicBezTo>
                  <a:pt x="320" y="697"/>
                  <a:pt x="324" y="695"/>
                  <a:pt x="327" y="692"/>
                </a:cubicBezTo>
                <a:close/>
                <a:moveTo>
                  <a:pt x="125" y="331"/>
                </a:moveTo>
                <a:cubicBezTo>
                  <a:pt x="125" y="247"/>
                  <a:pt x="170" y="194"/>
                  <a:pt x="243" y="194"/>
                </a:cubicBezTo>
                <a:cubicBezTo>
                  <a:pt x="316" y="194"/>
                  <a:pt x="361" y="247"/>
                  <a:pt x="361" y="331"/>
                </a:cubicBezTo>
                <a:cubicBezTo>
                  <a:pt x="361" y="428"/>
                  <a:pt x="284" y="499"/>
                  <a:pt x="243" y="499"/>
                </a:cubicBezTo>
                <a:cubicBezTo>
                  <a:pt x="190" y="499"/>
                  <a:pt x="125" y="421"/>
                  <a:pt x="125" y="331"/>
                </a:cubicBezTo>
                <a:close/>
                <a:moveTo>
                  <a:pt x="243" y="533"/>
                </a:moveTo>
                <a:cubicBezTo>
                  <a:pt x="258" y="533"/>
                  <a:pt x="274" y="528"/>
                  <a:pt x="290" y="519"/>
                </a:cubicBezTo>
                <a:cubicBezTo>
                  <a:pt x="272" y="540"/>
                  <a:pt x="254" y="556"/>
                  <a:pt x="243" y="565"/>
                </a:cubicBezTo>
                <a:cubicBezTo>
                  <a:pt x="233" y="557"/>
                  <a:pt x="216" y="541"/>
                  <a:pt x="199" y="522"/>
                </a:cubicBezTo>
                <a:cubicBezTo>
                  <a:pt x="214" y="529"/>
                  <a:pt x="229" y="533"/>
                  <a:pt x="243" y="533"/>
                </a:cubicBezTo>
                <a:close/>
                <a:moveTo>
                  <a:pt x="243" y="668"/>
                </a:moveTo>
                <a:cubicBezTo>
                  <a:pt x="156" y="668"/>
                  <a:pt x="80" y="648"/>
                  <a:pt x="44" y="636"/>
                </a:cubicBezTo>
                <a:cubicBezTo>
                  <a:pt x="65" y="610"/>
                  <a:pt x="108" y="559"/>
                  <a:pt x="161" y="529"/>
                </a:cubicBezTo>
                <a:cubicBezTo>
                  <a:pt x="196" y="572"/>
                  <a:pt x="232" y="599"/>
                  <a:pt x="233" y="600"/>
                </a:cubicBezTo>
                <a:cubicBezTo>
                  <a:pt x="239" y="605"/>
                  <a:pt x="247" y="605"/>
                  <a:pt x="253" y="600"/>
                </a:cubicBezTo>
                <a:cubicBezTo>
                  <a:pt x="255" y="599"/>
                  <a:pt x="291" y="572"/>
                  <a:pt x="326" y="529"/>
                </a:cubicBezTo>
                <a:cubicBezTo>
                  <a:pt x="346" y="540"/>
                  <a:pt x="366" y="555"/>
                  <a:pt x="387" y="574"/>
                </a:cubicBezTo>
                <a:cubicBezTo>
                  <a:pt x="355" y="607"/>
                  <a:pt x="318" y="650"/>
                  <a:pt x="305" y="665"/>
                </a:cubicBezTo>
                <a:cubicBezTo>
                  <a:pt x="284" y="667"/>
                  <a:pt x="263" y="668"/>
                  <a:pt x="243" y="668"/>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pPr defTabSz="914377"/>
            <a:endParaRPr lang="en-US" sz="675">
              <a:solidFill>
                <a:prstClr val="black"/>
              </a:solidFill>
              <a:latin typeface="Lato"/>
            </a:endParaRPr>
          </a:p>
        </p:txBody>
      </p:sp>
      <p:sp>
        <p:nvSpPr>
          <p:cNvPr id="21" name="Freeform 14">
            <a:extLst>
              <a:ext uri="{FF2B5EF4-FFF2-40B4-BE49-F238E27FC236}">
                <a16:creationId xmlns:a16="http://schemas.microsoft.com/office/drawing/2014/main" id="{F6C82027-B648-4218-A679-34233E7E34BE}"/>
              </a:ext>
            </a:extLst>
          </p:cNvPr>
          <p:cNvSpPr>
            <a:spLocks noEditPoints="1"/>
          </p:cNvSpPr>
          <p:nvPr/>
        </p:nvSpPr>
        <p:spPr bwMode="auto">
          <a:xfrm>
            <a:off x="4274675" y="2769626"/>
            <a:ext cx="884839" cy="740219"/>
          </a:xfrm>
          <a:custGeom>
            <a:avLst/>
            <a:gdLst>
              <a:gd name="T0" fmla="*/ 562 w 1392"/>
              <a:gd name="T1" fmla="*/ 229 h 1165"/>
              <a:gd name="T2" fmla="*/ 411 w 1392"/>
              <a:gd name="T3" fmla="*/ 12 h 1165"/>
              <a:gd name="T4" fmla="*/ 398 w 1392"/>
              <a:gd name="T5" fmla="*/ 1 h 1165"/>
              <a:gd name="T6" fmla="*/ 382 w 1392"/>
              <a:gd name="T7" fmla="*/ 7 h 1165"/>
              <a:gd name="T8" fmla="*/ 140 w 1392"/>
              <a:gd name="T9" fmla="*/ 891 h 1165"/>
              <a:gd name="T10" fmla="*/ 603 w 1392"/>
              <a:gd name="T11" fmla="*/ 1165 h 1165"/>
              <a:gd name="T12" fmla="*/ 655 w 1392"/>
              <a:gd name="T13" fmla="*/ 1162 h 1165"/>
              <a:gd name="T14" fmla="*/ 669 w 1392"/>
              <a:gd name="T15" fmla="*/ 1151 h 1165"/>
              <a:gd name="T16" fmla="*/ 666 w 1392"/>
              <a:gd name="T17" fmla="*/ 1134 h 1165"/>
              <a:gd name="T18" fmla="*/ 421 w 1392"/>
              <a:gd name="T19" fmla="*/ 570 h 1165"/>
              <a:gd name="T20" fmla="*/ 716 w 1392"/>
              <a:gd name="T21" fmla="*/ 1094 h 1165"/>
              <a:gd name="T22" fmla="*/ 730 w 1392"/>
              <a:gd name="T23" fmla="*/ 1098 h 1165"/>
              <a:gd name="T24" fmla="*/ 742 w 1392"/>
              <a:gd name="T25" fmla="*/ 1090 h 1165"/>
              <a:gd name="T26" fmla="*/ 562 w 1392"/>
              <a:gd name="T27" fmla="*/ 229 h 1165"/>
              <a:gd name="T28" fmla="*/ 723 w 1392"/>
              <a:gd name="T29" fmla="*/ 1055 h 1165"/>
              <a:gd name="T30" fmla="*/ 441 w 1392"/>
              <a:gd name="T31" fmla="*/ 432 h 1165"/>
              <a:gd name="T32" fmla="*/ 427 w 1392"/>
              <a:gd name="T33" fmla="*/ 415 h 1165"/>
              <a:gd name="T34" fmla="*/ 408 w 1392"/>
              <a:gd name="T35" fmla="*/ 428 h 1165"/>
              <a:gd name="T36" fmla="*/ 618 w 1392"/>
              <a:gd name="T37" fmla="*/ 1131 h 1165"/>
              <a:gd name="T38" fmla="*/ 170 w 1392"/>
              <a:gd name="T39" fmla="*/ 875 h 1165"/>
              <a:gd name="T40" fmla="*/ 390 w 1392"/>
              <a:gd name="T41" fmla="*/ 49 h 1165"/>
              <a:gd name="T42" fmla="*/ 536 w 1392"/>
              <a:gd name="T43" fmla="*/ 250 h 1165"/>
              <a:gd name="T44" fmla="*/ 723 w 1392"/>
              <a:gd name="T45" fmla="*/ 1055 h 1165"/>
              <a:gd name="T46" fmla="*/ 1272 w 1392"/>
              <a:gd name="T47" fmla="*/ 34 h 1165"/>
              <a:gd name="T48" fmla="*/ 1264 w 1392"/>
              <a:gd name="T49" fmla="*/ 24 h 1165"/>
              <a:gd name="T50" fmla="*/ 1250 w 1392"/>
              <a:gd name="T51" fmla="*/ 23 h 1165"/>
              <a:gd name="T52" fmla="*/ 711 w 1392"/>
              <a:gd name="T53" fmla="*/ 363 h 1165"/>
              <a:gd name="T54" fmla="*/ 712 w 1392"/>
              <a:gd name="T55" fmla="*/ 384 h 1165"/>
              <a:gd name="T56" fmla="*/ 838 w 1392"/>
              <a:gd name="T57" fmla="*/ 631 h 1165"/>
              <a:gd name="T58" fmla="*/ 853 w 1392"/>
              <a:gd name="T59" fmla="*/ 644 h 1165"/>
              <a:gd name="T60" fmla="*/ 870 w 1392"/>
              <a:gd name="T61" fmla="*/ 634 h 1165"/>
              <a:gd name="T62" fmla="*/ 971 w 1392"/>
              <a:gd name="T63" fmla="*/ 471 h 1165"/>
              <a:gd name="T64" fmla="*/ 863 w 1392"/>
              <a:gd name="T65" fmla="*/ 744 h 1165"/>
              <a:gd name="T66" fmla="*/ 862 w 1392"/>
              <a:gd name="T67" fmla="*/ 751 h 1165"/>
              <a:gd name="T68" fmla="*/ 807 w 1392"/>
              <a:gd name="T69" fmla="*/ 1056 h 1165"/>
              <a:gd name="T70" fmla="*/ 805 w 1392"/>
              <a:gd name="T71" fmla="*/ 1074 h 1165"/>
              <a:gd name="T72" fmla="*/ 820 w 1392"/>
              <a:gd name="T73" fmla="*/ 1083 h 1165"/>
              <a:gd name="T74" fmla="*/ 821 w 1392"/>
              <a:gd name="T75" fmla="*/ 1083 h 1165"/>
              <a:gd name="T76" fmla="*/ 1193 w 1392"/>
              <a:gd name="T77" fmla="*/ 891 h 1165"/>
              <a:gd name="T78" fmla="*/ 1272 w 1392"/>
              <a:gd name="T79" fmla="*/ 34 h 1165"/>
              <a:gd name="T80" fmla="*/ 1166 w 1392"/>
              <a:gd name="T81" fmla="*/ 870 h 1165"/>
              <a:gd name="T82" fmla="*/ 852 w 1392"/>
              <a:gd name="T83" fmla="*/ 1048 h 1165"/>
              <a:gd name="T84" fmla="*/ 896 w 1392"/>
              <a:gd name="T85" fmla="*/ 751 h 1165"/>
              <a:gd name="T86" fmla="*/ 1060 w 1392"/>
              <a:gd name="T87" fmla="*/ 367 h 1165"/>
              <a:gd name="T88" fmla="*/ 1055 w 1392"/>
              <a:gd name="T89" fmla="*/ 345 h 1165"/>
              <a:gd name="T90" fmla="*/ 1033 w 1392"/>
              <a:gd name="T91" fmla="*/ 347 h 1165"/>
              <a:gd name="T92" fmla="*/ 859 w 1392"/>
              <a:gd name="T93" fmla="*/ 582 h 1165"/>
              <a:gd name="T94" fmla="*/ 746 w 1392"/>
              <a:gd name="T95" fmla="*/ 373 h 1165"/>
              <a:gd name="T96" fmla="*/ 1244 w 1392"/>
              <a:gd name="T97" fmla="*/ 61 h 1165"/>
              <a:gd name="T98" fmla="*/ 1166 w 1392"/>
              <a:gd name="T99" fmla="*/ 87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92" h="1165">
                <a:moveTo>
                  <a:pt x="562" y="229"/>
                </a:moveTo>
                <a:cubicBezTo>
                  <a:pt x="497" y="151"/>
                  <a:pt x="436" y="78"/>
                  <a:pt x="411" y="12"/>
                </a:cubicBezTo>
                <a:cubicBezTo>
                  <a:pt x="409" y="6"/>
                  <a:pt x="404" y="2"/>
                  <a:pt x="398" y="1"/>
                </a:cubicBezTo>
                <a:cubicBezTo>
                  <a:pt x="392" y="0"/>
                  <a:pt x="386" y="2"/>
                  <a:pt x="382" y="7"/>
                </a:cubicBezTo>
                <a:cubicBezTo>
                  <a:pt x="0" y="448"/>
                  <a:pt x="67" y="750"/>
                  <a:pt x="140" y="891"/>
                </a:cubicBezTo>
                <a:cubicBezTo>
                  <a:pt x="227" y="1057"/>
                  <a:pt x="412" y="1165"/>
                  <a:pt x="603" y="1165"/>
                </a:cubicBezTo>
                <a:cubicBezTo>
                  <a:pt x="620" y="1165"/>
                  <a:pt x="638" y="1164"/>
                  <a:pt x="655" y="1162"/>
                </a:cubicBezTo>
                <a:cubicBezTo>
                  <a:pt x="662" y="1161"/>
                  <a:pt x="667" y="1157"/>
                  <a:pt x="669" y="1151"/>
                </a:cubicBezTo>
                <a:cubicBezTo>
                  <a:pt x="672" y="1145"/>
                  <a:pt x="670" y="1138"/>
                  <a:pt x="666" y="1134"/>
                </a:cubicBezTo>
                <a:cubicBezTo>
                  <a:pt x="495" y="952"/>
                  <a:pt x="413" y="763"/>
                  <a:pt x="421" y="570"/>
                </a:cubicBezTo>
                <a:cubicBezTo>
                  <a:pt x="465" y="789"/>
                  <a:pt x="608" y="998"/>
                  <a:pt x="716" y="1094"/>
                </a:cubicBezTo>
                <a:cubicBezTo>
                  <a:pt x="720" y="1098"/>
                  <a:pt x="725" y="1099"/>
                  <a:pt x="730" y="1098"/>
                </a:cubicBezTo>
                <a:cubicBezTo>
                  <a:pt x="735" y="1098"/>
                  <a:pt x="739" y="1095"/>
                  <a:pt x="742" y="1090"/>
                </a:cubicBezTo>
                <a:cubicBezTo>
                  <a:pt x="958" y="707"/>
                  <a:pt x="738" y="442"/>
                  <a:pt x="562" y="229"/>
                </a:cubicBezTo>
                <a:close/>
                <a:moveTo>
                  <a:pt x="723" y="1055"/>
                </a:moveTo>
                <a:cubicBezTo>
                  <a:pt x="598" y="935"/>
                  <a:pt x="437" y="675"/>
                  <a:pt x="441" y="432"/>
                </a:cubicBezTo>
                <a:cubicBezTo>
                  <a:pt x="441" y="424"/>
                  <a:pt x="435" y="416"/>
                  <a:pt x="427" y="415"/>
                </a:cubicBezTo>
                <a:cubicBezTo>
                  <a:pt x="418" y="414"/>
                  <a:pt x="410" y="419"/>
                  <a:pt x="408" y="428"/>
                </a:cubicBezTo>
                <a:cubicBezTo>
                  <a:pt x="347" y="669"/>
                  <a:pt x="417" y="905"/>
                  <a:pt x="618" y="1131"/>
                </a:cubicBezTo>
                <a:cubicBezTo>
                  <a:pt x="435" y="1137"/>
                  <a:pt x="253" y="1035"/>
                  <a:pt x="170" y="875"/>
                </a:cubicBezTo>
                <a:cubicBezTo>
                  <a:pt x="101" y="744"/>
                  <a:pt x="41" y="464"/>
                  <a:pt x="390" y="49"/>
                </a:cubicBezTo>
                <a:cubicBezTo>
                  <a:pt x="421" y="112"/>
                  <a:pt x="475" y="177"/>
                  <a:pt x="536" y="250"/>
                </a:cubicBezTo>
                <a:cubicBezTo>
                  <a:pt x="703" y="452"/>
                  <a:pt x="910" y="702"/>
                  <a:pt x="723" y="1055"/>
                </a:cubicBezTo>
                <a:close/>
                <a:moveTo>
                  <a:pt x="1272" y="34"/>
                </a:moveTo>
                <a:cubicBezTo>
                  <a:pt x="1271" y="30"/>
                  <a:pt x="1268" y="26"/>
                  <a:pt x="1264" y="24"/>
                </a:cubicBezTo>
                <a:cubicBezTo>
                  <a:pt x="1259" y="21"/>
                  <a:pt x="1254" y="21"/>
                  <a:pt x="1250" y="23"/>
                </a:cubicBezTo>
                <a:cubicBezTo>
                  <a:pt x="1156" y="59"/>
                  <a:pt x="841" y="191"/>
                  <a:pt x="711" y="363"/>
                </a:cubicBezTo>
                <a:cubicBezTo>
                  <a:pt x="706" y="369"/>
                  <a:pt x="707" y="378"/>
                  <a:pt x="712" y="384"/>
                </a:cubicBezTo>
                <a:cubicBezTo>
                  <a:pt x="805" y="490"/>
                  <a:pt x="838" y="630"/>
                  <a:pt x="838" y="631"/>
                </a:cubicBezTo>
                <a:cubicBezTo>
                  <a:pt x="840" y="638"/>
                  <a:pt x="846" y="643"/>
                  <a:pt x="853" y="644"/>
                </a:cubicBezTo>
                <a:cubicBezTo>
                  <a:pt x="860" y="645"/>
                  <a:pt x="867" y="641"/>
                  <a:pt x="870" y="634"/>
                </a:cubicBezTo>
                <a:cubicBezTo>
                  <a:pt x="898" y="574"/>
                  <a:pt x="936" y="517"/>
                  <a:pt x="971" y="471"/>
                </a:cubicBezTo>
                <a:cubicBezTo>
                  <a:pt x="910" y="607"/>
                  <a:pt x="864" y="742"/>
                  <a:pt x="863" y="744"/>
                </a:cubicBezTo>
                <a:cubicBezTo>
                  <a:pt x="862" y="746"/>
                  <a:pt x="862" y="749"/>
                  <a:pt x="862" y="751"/>
                </a:cubicBezTo>
                <a:cubicBezTo>
                  <a:pt x="885" y="955"/>
                  <a:pt x="808" y="1055"/>
                  <a:pt x="807" y="1056"/>
                </a:cubicBezTo>
                <a:cubicBezTo>
                  <a:pt x="803" y="1061"/>
                  <a:pt x="802" y="1068"/>
                  <a:pt x="805" y="1074"/>
                </a:cubicBezTo>
                <a:cubicBezTo>
                  <a:pt x="808" y="1080"/>
                  <a:pt x="814" y="1083"/>
                  <a:pt x="820" y="1083"/>
                </a:cubicBezTo>
                <a:cubicBezTo>
                  <a:pt x="820" y="1083"/>
                  <a:pt x="820" y="1083"/>
                  <a:pt x="821" y="1083"/>
                </a:cubicBezTo>
                <a:cubicBezTo>
                  <a:pt x="966" y="1081"/>
                  <a:pt x="1101" y="1011"/>
                  <a:pt x="1193" y="891"/>
                </a:cubicBezTo>
                <a:cubicBezTo>
                  <a:pt x="1295" y="756"/>
                  <a:pt x="1392" y="498"/>
                  <a:pt x="1272" y="34"/>
                </a:cubicBezTo>
                <a:close/>
                <a:moveTo>
                  <a:pt x="1166" y="870"/>
                </a:moveTo>
                <a:cubicBezTo>
                  <a:pt x="1087" y="973"/>
                  <a:pt x="974" y="1037"/>
                  <a:pt x="852" y="1048"/>
                </a:cubicBezTo>
                <a:cubicBezTo>
                  <a:pt x="876" y="1003"/>
                  <a:pt x="913" y="905"/>
                  <a:pt x="896" y="751"/>
                </a:cubicBezTo>
                <a:cubicBezTo>
                  <a:pt x="906" y="722"/>
                  <a:pt x="979" y="514"/>
                  <a:pt x="1060" y="367"/>
                </a:cubicBezTo>
                <a:cubicBezTo>
                  <a:pt x="1064" y="360"/>
                  <a:pt x="1062" y="350"/>
                  <a:pt x="1055" y="345"/>
                </a:cubicBezTo>
                <a:cubicBezTo>
                  <a:pt x="1048" y="340"/>
                  <a:pt x="1039" y="341"/>
                  <a:pt x="1033" y="347"/>
                </a:cubicBezTo>
                <a:cubicBezTo>
                  <a:pt x="1028" y="352"/>
                  <a:pt x="928" y="452"/>
                  <a:pt x="859" y="582"/>
                </a:cubicBezTo>
                <a:cubicBezTo>
                  <a:pt x="842" y="532"/>
                  <a:pt x="808" y="447"/>
                  <a:pt x="746" y="373"/>
                </a:cubicBezTo>
                <a:cubicBezTo>
                  <a:pt x="868" y="222"/>
                  <a:pt x="1138" y="103"/>
                  <a:pt x="1244" y="61"/>
                </a:cubicBezTo>
                <a:cubicBezTo>
                  <a:pt x="1354" y="500"/>
                  <a:pt x="1263" y="743"/>
                  <a:pt x="1166" y="870"/>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pPr defTabSz="914377"/>
            <a:endParaRPr lang="en-US" sz="675">
              <a:solidFill>
                <a:prstClr val="black"/>
              </a:solidFill>
              <a:latin typeface="Lato"/>
            </a:endParaRPr>
          </a:p>
        </p:txBody>
      </p:sp>
      <p:sp>
        <p:nvSpPr>
          <p:cNvPr id="14" name="TextBox 13">
            <a:extLst>
              <a:ext uri="{FF2B5EF4-FFF2-40B4-BE49-F238E27FC236}">
                <a16:creationId xmlns:a16="http://schemas.microsoft.com/office/drawing/2014/main" id="{9CAE8A40-3784-4A3E-AC64-930A4E926A48}"/>
              </a:ext>
            </a:extLst>
          </p:cNvPr>
          <p:cNvSpPr txBox="1"/>
          <p:nvPr/>
        </p:nvSpPr>
        <p:spPr>
          <a:xfrm>
            <a:off x="733831" y="1523758"/>
            <a:ext cx="8309316" cy="297454"/>
          </a:xfrm>
          <a:prstGeom prst="rect">
            <a:avLst/>
          </a:prstGeom>
          <a:noFill/>
        </p:spPr>
        <p:txBody>
          <a:bodyPr wrap="square" rtlCol="0">
            <a:spAutoFit/>
          </a:bodyPr>
          <a:lstStyle/>
          <a:p>
            <a:pPr defTabSz="914377"/>
            <a:r>
              <a:rPr lang="en-US" sz="1333" b="1" cap="all" spc="27" dirty="0">
                <a:solidFill>
                  <a:srgbClr val="991B1E"/>
                </a:solidFill>
                <a:latin typeface="Lato" panose="020F0502020204030203" pitchFamily="34" charset="0"/>
              </a:rPr>
              <a:t>3 COI policies and provisions in the Faculty Handbook across 4 functions</a:t>
            </a:r>
          </a:p>
        </p:txBody>
      </p:sp>
      <p:sp>
        <p:nvSpPr>
          <p:cNvPr id="29" name="TextBox 28">
            <a:extLst>
              <a:ext uri="{FF2B5EF4-FFF2-40B4-BE49-F238E27FC236}">
                <a16:creationId xmlns:a16="http://schemas.microsoft.com/office/drawing/2014/main" id="{60A7F731-7B98-404F-B54F-E051BE212273}"/>
              </a:ext>
            </a:extLst>
          </p:cNvPr>
          <p:cNvSpPr txBox="1"/>
          <p:nvPr/>
        </p:nvSpPr>
        <p:spPr>
          <a:xfrm>
            <a:off x="955272" y="5582987"/>
            <a:ext cx="2219607" cy="584775"/>
          </a:xfrm>
          <a:prstGeom prst="rect">
            <a:avLst/>
          </a:prstGeom>
          <a:noFill/>
        </p:spPr>
        <p:txBody>
          <a:bodyPr wrap="square" rtlCol="0">
            <a:spAutoFit/>
          </a:bodyPr>
          <a:lstStyle/>
          <a:p>
            <a:pPr algn="ctr"/>
            <a:r>
              <a:rPr lang="en-US" sz="1600"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Applies to all USC employees</a:t>
            </a:r>
            <a:endParaRPr lang="en-US" sz="2400" b="1" dirty="0"/>
          </a:p>
        </p:txBody>
      </p:sp>
      <p:sp>
        <p:nvSpPr>
          <p:cNvPr id="30" name="TextBox 29">
            <a:extLst>
              <a:ext uri="{FF2B5EF4-FFF2-40B4-BE49-F238E27FC236}">
                <a16:creationId xmlns:a16="http://schemas.microsoft.com/office/drawing/2014/main" id="{65B03C03-AF79-4FDA-B2C0-F13250ECEF03}"/>
              </a:ext>
            </a:extLst>
          </p:cNvPr>
          <p:cNvSpPr txBox="1"/>
          <p:nvPr/>
        </p:nvSpPr>
        <p:spPr>
          <a:xfrm>
            <a:off x="3697850" y="5596071"/>
            <a:ext cx="2219607" cy="584775"/>
          </a:xfrm>
          <a:prstGeom prst="rect">
            <a:avLst/>
          </a:prstGeom>
          <a:noFill/>
        </p:spPr>
        <p:txBody>
          <a:bodyPr wrap="square" rtlCol="0">
            <a:spAutoFit/>
          </a:bodyPr>
          <a:lstStyle/>
          <a:p>
            <a:pPr algn="ctr"/>
            <a:r>
              <a:rPr lang="en-US" sz="1600"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Applies to all USC researchers</a:t>
            </a:r>
          </a:p>
        </p:txBody>
      </p:sp>
      <p:sp>
        <p:nvSpPr>
          <p:cNvPr id="31" name="Oval 30">
            <a:extLst>
              <a:ext uri="{FF2B5EF4-FFF2-40B4-BE49-F238E27FC236}">
                <a16:creationId xmlns:a16="http://schemas.microsoft.com/office/drawing/2014/main" id="{3F336CA9-9ACA-4561-AFCE-824B1CC0ABCC}"/>
              </a:ext>
            </a:extLst>
          </p:cNvPr>
          <p:cNvSpPr/>
          <p:nvPr/>
        </p:nvSpPr>
        <p:spPr>
          <a:xfrm>
            <a:off x="8523513" y="2651068"/>
            <a:ext cx="2578535" cy="259841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b="1" cap="all" spc="27" dirty="0">
                <a:solidFill>
                  <a:prstClr val="white"/>
                </a:solidFill>
                <a:latin typeface="Lato" panose="020F0502020204030203" pitchFamily="34" charset="0"/>
              </a:rPr>
              <a:t>Faculty</a:t>
            </a:r>
            <a:r>
              <a:rPr lang="en-US" sz="1400" dirty="0">
                <a:solidFill>
                  <a:srgbClr val="4B5050"/>
                </a:solidFill>
              </a:rPr>
              <a:t> </a:t>
            </a:r>
            <a:r>
              <a:rPr lang="en-US" sz="1333" b="1" cap="all" spc="27" dirty="0">
                <a:solidFill>
                  <a:prstClr val="white"/>
                </a:solidFill>
                <a:latin typeface="Lato" panose="020F0502020204030203" pitchFamily="34" charset="0"/>
              </a:rPr>
              <a:t>Handbook</a:t>
            </a:r>
          </a:p>
          <a:p>
            <a:pPr algn="ctr"/>
            <a:r>
              <a:rPr lang="en-US" sz="1200" dirty="0"/>
              <a:t>Addresses faculty COI rules in depth (e.g. outside teaching) </a:t>
            </a:r>
          </a:p>
          <a:p>
            <a:pPr algn="ctr"/>
            <a:endParaRPr lang="en-US" sz="1333" b="1" cap="all" spc="27" dirty="0">
              <a:solidFill>
                <a:prstClr val="white"/>
              </a:solidFill>
              <a:latin typeface="Lato" panose="020F0502020204030203" pitchFamily="34" charset="0"/>
            </a:endParaRPr>
          </a:p>
        </p:txBody>
      </p:sp>
      <p:sp>
        <p:nvSpPr>
          <p:cNvPr id="47" name="TextBox 46">
            <a:extLst>
              <a:ext uri="{FF2B5EF4-FFF2-40B4-BE49-F238E27FC236}">
                <a16:creationId xmlns:a16="http://schemas.microsoft.com/office/drawing/2014/main" id="{B6F76066-8CDD-4A19-A069-8F71657DE5AD}"/>
              </a:ext>
            </a:extLst>
          </p:cNvPr>
          <p:cNvSpPr txBox="1"/>
          <p:nvPr/>
        </p:nvSpPr>
        <p:spPr>
          <a:xfrm>
            <a:off x="6459513" y="5503737"/>
            <a:ext cx="2219607" cy="584775"/>
          </a:xfrm>
          <a:prstGeom prst="rect">
            <a:avLst/>
          </a:prstGeom>
          <a:noFill/>
        </p:spPr>
        <p:txBody>
          <a:bodyPr wrap="square" rtlCol="0">
            <a:spAutoFit/>
          </a:bodyPr>
          <a:lstStyle/>
          <a:p>
            <a:pPr algn="ctr"/>
            <a:r>
              <a:rPr lang="en-US" sz="1600"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Applies to all USC healthcare providers</a:t>
            </a:r>
          </a:p>
        </p:txBody>
      </p:sp>
      <p:sp>
        <p:nvSpPr>
          <p:cNvPr id="32" name="Freeform 5">
            <a:extLst>
              <a:ext uri="{FF2B5EF4-FFF2-40B4-BE49-F238E27FC236}">
                <a16:creationId xmlns:a16="http://schemas.microsoft.com/office/drawing/2014/main" id="{3BB060E4-A5C2-4A76-9F8C-B88FA5A67317}"/>
              </a:ext>
            </a:extLst>
          </p:cNvPr>
          <p:cNvSpPr>
            <a:spLocks noEditPoints="1"/>
          </p:cNvSpPr>
          <p:nvPr/>
        </p:nvSpPr>
        <p:spPr bwMode="auto">
          <a:xfrm>
            <a:off x="1883644" y="2721451"/>
            <a:ext cx="409245" cy="560749"/>
          </a:xfrm>
          <a:custGeom>
            <a:avLst/>
            <a:gdLst>
              <a:gd name="T0" fmla="*/ 742 w 1399"/>
              <a:gd name="T1" fmla="*/ 13 h 2108"/>
              <a:gd name="T2" fmla="*/ 0 w 1399"/>
              <a:gd name="T3" fmla="*/ 703 h 2108"/>
              <a:gd name="T4" fmla="*/ 55 w 1399"/>
              <a:gd name="T5" fmla="*/ 978 h 2108"/>
              <a:gd name="T6" fmla="*/ 130 w 1399"/>
              <a:gd name="T7" fmla="*/ 1106 h 2108"/>
              <a:gd name="T8" fmla="*/ 358 w 1399"/>
              <a:gd name="T9" fmla="*/ 1605 h 2108"/>
              <a:gd name="T10" fmla="*/ 397 w 1399"/>
              <a:gd name="T11" fmla="*/ 1734 h 2108"/>
              <a:gd name="T12" fmla="*/ 397 w 1399"/>
              <a:gd name="T13" fmla="*/ 1842 h 2108"/>
              <a:gd name="T14" fmla="*/ 397 w 1399"/>
              <a:gd name="T15" fmla="*/ 1909 h 2108"/>
              <a:gd name="T16" fmla="*/ 577 w 1399"/>
              <a:gd name="T17" fmla="*/ 2108 h 2108"/>
              <a:gd name="T18" fmla="*/ 930 w 1399"/>
              <a:gd name="T19" fmla="*/ 1994 h 2108"/>
              <a:gd name="T20" fmla="*/ 987 w 1399"/>
              <a:gd name="T21" fmla="*/ 1892 h 2108"/>
              <a:gd name="T22" fmla="*/ 987 w 1399"/>
              <a:gd name="T23" fmla="*/ 1784 h 2108"/>
              <a:gd name="T24" fmla="*/ 987 w 1399"/>
              <a:gd name="T25" fmla="*/ 1657 h 2108"/>
              <a:gd name="T26" fmla="*/ 1104 w 1399"/>
              <a:gd name="T27" fmla="*/ 1389 h 2108"/>
              <a:gd name="T28" fmla="*/ 1256 w 1399"/>
              <a:gd name="T29" fmla="*/ 1122 h 2108"/>
              <a:gd name="T30" fmla="*/ 1324 w 1399"/>
              <a:gd name="T31" fmla="*/ 983 h 2108"/>
              <a:gd name="T32" fmla="*/ 1332 w 1399"/>
              <a:gd name="T33" fmla="*/ 973 h 2108"/>
              <a:gd name="T34" fmla="*/ 1365 w 1399"/>
              <a:gd name="T35" fmla="*/ 540 h 2108"/>
              <a:gd name="T36" fmla="*/ 577 w 1399"/>
              <a:gd name="T37" fmla="*/ 2059 h 2108"/>
              <a:gd name="T38" fmla="*/ 880 w 1399"/>
              <a:gd name="T39" fmla="*/ 2000 h 2108"/>
              <a:gd name="T40" fmla="*/ 938 w 1399"/>
              <a:gd name="T41" fmla="*/ 1909 h 2108"/>
              <a:gd name="T42" fmla="*/ 488 w 1399"/>
              <a:gd name="T43" fmla="*/ 1951 h 2108"/>
              <a:gd name="T44" fmla="*/ 447 w 1399"/>
              <a:gd name="T45" fmla="*/ 1892 h 2108"/>
              <a:gd name="T46" fmla="*/ 938 w 1399"/>
              <a:gd name="T47" fmla="*/ 1909 h 2108"/>
              <a:gd name="T48" fmla="*/ 447 w 1399"/>
              <a:gd name="T49" fmla="*/ 1842 h 2108"/>
              <a:gd name="T50" fmla="*/ 938 w 1399"/>
              <a:gd name="T51" fmla="*/ 1784 h 2108"/>
              <a:gd name="T52" fmla="*/ 938 w 1399"/>
              <a:gd name="T53" fmla="*/ 1676 h 2108"/>
              <a:gd name="T54" fmla="*/ 447 w 1399"/>
              <a:gd name="T55" fmla="*/ 1734 h 2108"/>
              <a:gd name="T56" fmla="*/ 456 w 1399"/>
              <a:gd name="T57" fmla="*/ 1676 h 2108"/>
              <a:gd name="T58" fmla="*/ 795 w 1399"/>
              <a:gd name="T59" fmla="*/ 1676 h 2108"/>
              <a:gd name="T60" fmla="*/ 938 w 1399"/>
              <a:gd name="T61" fmla="*/ 1676 h 2108"/>
              <a:gd name="T62" fmla="*/ 545 w 1399"/>
              <a:gd name="T63" fmla="*/ 1034 h 2108"/>
              <a:gd name="T64" fmla="*/ 706 w 1399"/>
              <a:gd name="T65" fmla="*/ 1120 h 2108"/>
              <a:gd name="T66" fmla="*/ 773 w 1399"/>
              <a:gd name="T67" fmla="*/ 1158 h 2108"/>
              <a:gd name="T68" fmla="*/ 770 w 1399"/>
              <a:gd name="T69" fmla="*/ 1626 h 2108"/>
              <a:gd name="T70" fmla="*/ 614 w 1399"/>
              <a:gd name="T71" fmla="*/ 1170 h 2108"/>
              <a:gd name="T72" fmla="*/ 1285 w 1399"/>
              <a:gd name="T73" fmla="*/ 953 h 2108"/>
              <a:gd name="T74" fmla="*/ 1216 w 1399"/>
              <a:gd name="T75" fmla="*/ 1073 h 2108"/>
              <a:gd name="T76" fmla="*/ 1059 w 1399"/>
              <a:gd name="T77" fmla="*/ 1369 h 2108"/>
              <a:gd name="T78" fmla="*/ 928 w 1399"/>
              <a:gd name="T79" fmla="*/ 1626 h 2108"/>
              <a:gd name="T80" fmla="*/ 820 w 1399"/>
              <a:gd name="T81" fmla="*/ 1176 h 2108"/>
              <a:gd name="T82" fmla="*/ 923 w 1399"/>
              <a:gd name="T83" fmla="*/ 943 h 2108"/>
              <a:gd name="T84" fmla="*/ 692 w 1399"/>
              <a:gd name="T85" fmla="*/ 1070 h 2108"/>
              <a:gd name="T86" fmla="*/ 461 w 1399"/>
              <a:gd name="T87" fmla="*/ 943 h 2108"/>
              <a:gd name="T88" fmla="*/ 565 w 1399"/>
              <a:gd name="T89" fmla="*/ 1176 h 2108"/>
              <a:gd name="T90" fmla="*/ 456 w 1399"/>
              <a:gd name="T91" fmla="*/ 1626 h 2108"/>
              <a:gd name="T92" fmla="*/ 326 w 1399"/>
              <a:gd name="T93" fmla="*/ 1369 h 2108"/>
              <a:gd name="T94" fmla="*/ 102 w 1399"/>
              <a:gd name="T95" fmla="*/ 957 h 2108"/>
              <a:gd name="T96" fmla="*/ 50 w 1399"/>
              <a:gd name="T97" fmla="*/ 703 h 2108"/>
              <a:gd name="T98" fmla="*/ 738 w 1399"/>
              <a:gd name="T99" fmla="*/ 63 h 2108"/>
              <a:gd name="T100" fmla="*/ 1317 w 1399"/>
              <a:gd name="T101" fmla="*/ 551 h 2108"/>
              <a:gd name="T102" fmla="*/ 900 w 1399"/>
              <a:gd name="T103" fmla="*/ 277 h 2108"/>
              <a:gd name="T104" fmla="*/ 717 w 1399"/>
              <a:gd name="T105" fmla="*/ 269 h 2108"/>
              <a:gd name="T106" fmla="*/ 208 w 1399"/>
              <a:gd name="T107" fmla="*/ 779 h 2108"/>
              <a:gd name="T108" fmla="*/ 717 w 1399"/>
              <a:gd name="T109" fmla="*/ 220 h 2108"/>
              <a:gd name="T110" fmla="*/ 900 w 1399"/>
              <a:gd name="T111" fmla="*/ 277 h 2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9" h="2108">
                <a:moveTo>
                  <a:pt x="1365" y="540"/>
                </a:moveTo>
                <a:cubicBezTo>
                  <a:pt x="1296" y="251"/>
                  <a:pt x="1040" y="34"/>
                  <a:pt x="742" y="13"/>
                </a:cubicBezTo>
                <a:cubicBezTo>
                  <a:pt x="547" y="0"/>
                  <a:pt x="362" y="65"/>
                  <a:pt x="220" y="197"/>
                </a:cubicBezTo>
                <a:cubicBezTo>
                  <a:pt x="80" y="328"/>
                  <a:pt x="0" y="512"/>
                  <a:pt x="0" y="703"/>
                </a:cubicBezTo>
                <a:cubicBezTo>
                  <a:pt x="0" y="798"/>
                  <a:pt x="19" y="890"/>
                  <a:pt x="56" y="976"/>
                </a:cubicBezTo>
                <a:cubicBezTo>
                  <a:pt x="55" y="978"/>
                  <a:pt x="55" y="978"/>
                  <a:pt x="55" y="978"/>
                </a:cubicBezTo>
                <a:cubicBezTo>
                  <a:pt x="59" y="981"/>
                  <a:pt x="59" y="981"/>
                  <a:pt x="59" y="981"/>
                </a:cubicBezTo>
                <a:cubicBezTo>
                  <a:pt x="68" y="997"/>
                  <a:pt x="96" y="1046"/>
                  <a:pt x="130" y="1106"/>
                </a:cubicBezTo>
                <a:cubicBezTo>
                  <a:pt x="184" y="1202"/>
                  <a:pt x="254" y="1329"/>
                  <a:pt x="280" y="1389"/>
                </a:cubicBezTo>
                <a:cubicBezTo>
                  <a:pt x="300" y="1432"/>
                  <a:pt x="333" y="1530"/>
                  <a:pt x="358" y="1605"/>
                </a:cubicBezTo>
                <a:cubicBezTo>
                  <a:pt x="365" y="1627"/>
                  <a:pt x="379" y="1645"/>
                  <a:pt x="397" y="1657"/>
                </a:cubicBezTo>
                <a:cubicBezTo>
                  <a:pt x="397" y="1734"/>
                  <a:pt x="397" y="1734"/>
                  <a:pt x="397" y="1734"/>
                </a:cubicBezTo>
                <a:cubicBezTo>
                  <a:pt x="397" y="1784"/>
                  <a:pt x="397" y="1784"/>
                  <a:pt x="397" y="1784"/>
                </a:cubicBezTo>
                <a:cubicBezTo>
                  <a:pt x="397" y="1842"/>
                  <a:pt x="397" y="1842"/>
                  <a:pt x="397" y="1842"/>
                </a:cubicBezTo>
                <a:cubicBezTo>
                  <a:pt x="397" y="1892"/>
                  <a:pt x="397" y="1892"/>
                  <a:pt x="397" y="1892"/>
                </a:cubicBezTo>
                <a:cubicBezTo>
                  <a:pt x="397" y="1909"/>
                  <a:pt x="397" y="1909"/>
                  <a:pt x="397" y="1909"/>
                </a:cubicBezTo>
                <a:cubicBezTo>
                  <a:pt x="397" y="1947"/>
                  <a:pt x="421" y="1980"/>
                  <a:pt x="454" y="1994"/>
                </a:cubicBezTo>
                <a:cubicBezTo>
                  <a:pt x="459" y="2057"/>
                  <a:pt x="512" y="2108"/>
                  <a:pt x="577" y="2108"/>
                </a:cubicBezTo>
                <a:cubicBezTo>
                  <a:pt x="807" y="2108"/>
                  <a:pt x="807" y="2108"/>
                  <a:pt x="807" y="2108"/>
                </a:cubicBezTo>
                <a:cubicBezTo>
                  <a:pt x="872" y="2108"/>
                  <a:pt x="925" y="2057"/>
                  <a:pt x="930" y="1994"/>
                </a:cubicBezTo>
                <a:cubicBezTo>
                  <a:pt x="964" y="1980"/>
                  <a:pt x="987" y="1947"/>
                  <a:pt x="987" y="1909"/>
                </a:cubicBezTo>
                <a:cubicBezTo>
                  <a:pt x="987" y="1892"/>
                  <a:pt x="987" y="1892"/>
                  <a:pt x="987" y="1892"/>
                </a:cubicBezTo>
                <a:cubicBezTo>
                  <a:pt x="987" y="1842"/>
                  <a:pt x="987" y="1842"/>
                  <a:pt x="987" y="1842"/>
                </a:cubicBezTo>
                <a:cubicBezTo>
                  <a:pt x="987" y="1784"/>
                  <a:pt x="987" y="1784"/>
                  <a:pt x="987" y="1784"/>
                </a:cubicBezTo>
                <a:cubicBezTo>
                  <a:pt x="987" y="1734"/>
                  <a:pt x="987" y="1734"/>
                  <a:pt x="987" y="1734"/>
                </a:cubicBezTo>
                <a:cubicBezTo>
                  <a:pt x="987" y="1657"/>
                  <a:pt x="987" y="1657"/>
                  <a:pt x="987" y="1657"/>
                </a:cubicBezTo>
                <a:cubicBezTo>
                  <a:pt x="1005" y="1645"/>
                  <a:pt x="1019" y="1627"/>
                  <a:pt x="1026" y="1605"/>
                </a:cubicBezTo>
                <a:cubicBezTo>
                  <a:pt x="1061" y="1500"/>
                  <a:pt x="1089" y="1423"/>
                  <a:pt x="1104" y="1389"/>
                </a:cubicBezTo>
                <a:cubicBezTo>
                  <a:pt x="1131" y="1328"/>
                  <a:pt x="1201" y="1200"/>
                  <a:pt x="1245" y="1122"/>
                </a:cubicBezTo>
                <a:cubicBezTo>
                  <a:pt x="1256" y="1122"/>
                  <a:pt x="1256" y="1122"/>
                  <a:pt x="1256" y="1122"/>
                </a:cubicBezTo>
                <a:cubicBezTo>
                  <a:pt x="1256" y="1103"/>
                  <a:pt x="1256" y="1103"/>
                  <a:pt x="1256" y="1103"/>
                </a:cubicBezTo>
                <a:cubicBezTo>
                  <a:pt x="1288" y="1046"/>
                  <a:pt x="1315" y="999"/>
                  <a:pt x="1324" y="983"/>
                </a:cubicBezTo>
                <a:cubicBezTo>
                  <a:pt x="1325" y="981"/>
                  <a:pt x="1326" y="980"/>
                  <a:pt x="1327" y="978"/>
                </a:cubicBezTo>
                <a:cubicBezTo>
                  <a:pt x="1332" y="973"/>
                  <a:pt x="1332" y="973"/>
                  <a:pt x="1332" y="973"/>
                </a:cubicBezTo>
                <a:cubicBezTo>
                  <a:pt x="1332" y="968"/>
                  <a:pt x="1332" y="968"/>
                  <a:pt x="1332" y="968"/>
                </a:cubicBezTo>
                <a:cubicBezTo>
                  <a:pt x="1388" y="832"/>
                  <a:pt x="1399" y="684"/>
                  <a:pt x="1365" y="540"/>
                </a:cubicBezTo>
                <a:close/>
                <a:moveTo>
                  <a:pt x="807" y="2059"/>
                </a:moveTo>
                <a:cubicBezTo>
                  <a:pt x="577" y="2059"/>
                  <a:pt x="577" y="2059"/>
                  <a:pt x="577" y="2059"/>
                </a:cubicBezTo>
                <a:cubicBezTo>
                  <a:pt x="542" y="2059"/>
                  <a:pt x="512" y="2034"/>
                  <a:pt x="505" y="2000"/>
                </a:cubicBezTo>
                <a:cubicBezTo>
                  <a:pt x="880" y="2000"/>
                  <a:pt x="880" y="2000"/>
                  <a:pt x="880" y="2000"/>
                </a:cubicBezTo>
                <a:cubicBezTo>
                  <a:pt x="873" y="2034"/>
                  <a:pt x="843" y="2059"/>
                  <a:pt x="807" y="2059"/>
                </a:cubicBezTo>
                <a:close/>
                <a:moveTo>
                  <a:pt x="938" y="1909"/>
                </a:moveTo>
                <a:cubicBezTo>
                  <a:pt x="938" y="1932"/>
                  <a:pt x="919" y="1951"/>
                  <a:pt x="896" y="1951"/>
                </a:cubicBezTo>
                <a:cubicBezTo>
                  <a:pt x="488" y="1951"/>
                  <a:pt x="488" y="1951"/>
                  <a:pt x="488" y="1951"/>
                </a:cubicBezTo>
                <a:cubicBezTo>
                  <a:pt x="465" y="1951"/>
                  <a:pt x="447" y="1932"/>
                  <a:pt x="447" y="1909"/>
                </a:cubicBezTo>
                <a:cubicBezTo>
                  <a:pt x="447" y="1892"/>
                  <a:pt x="447" y="1892"/>
                  <a:pt x="447" y="1892"/>
                </a:cubicBezTo>
                <a:cubicBezTo>
                  <a:pt x="938" y="1892"/>
                  <a:pt x="938" y="1892"/>
                  <a:pt x="938" y="1892"/>
                </a:cubicBezTo>
                <a:lnTo>
                  <a:pt x="938" y="1909"/>
                </a:lnTo>
                <a:close/>
                <a:moveTo>
                  <a:pt x="938" y="1842"/>
                </a:moveTo>
                <a:cubicBezTo>
                  <a:pt x="447" y="1842"/>
                  <a:pt x="447" y="1842"/>
                  <a:pt x="447" y="1842"/>
                </a:cubicBezTo>
                <a:cubicBezTo>
                  <a:pt x="447" y="1784"/>
                  <a:pt x="447" y="1784"/>
                  <a:pt x="447" y="1784"/>
                </a:cubicBezTo>
                <a:cubicBezTo>
                  <a:pt x="938" y="1784"/>
                  <a:pt x="938" y="1784"/>
                  <a:pt x="938" y="1784"/>
                </a:cubicBezTo>
                <a:lnTo>
                  <a:pt x="938" y="1842"/>
                </a:lnTo>
                <a:close/>
                <a:moveTo>
                  <a:pt x="938" y="1676"/>
                </a:moveTo>
                <a:cubicBezTo>
                  <a:pt x="938" y="1734"/>
                  <a:pt x="938" y="1734"/>
                  <a:pt x="938" y="1734"/>
                </a:cubicBezTo>
                <a:cubicBezTo>
                  <a:pt x="447" y="1734"/>
                  <a:pt x="447" y="1734"/>
                  <a:pt x="447" y="1734"/>
                </a:cubicBezTo>
                <a:cubicBezTo>
                  <a:pt x="447" y="1676"/>
                  <a:pt x="447" y="1676"/>
                  <a:pt x="447" y="1676"/>
                </a:cubicBezTo>
                <a:cubicBezTo>
                  <a:pt x="456" y="1676"/>
                  <a:pt x="456" y="1676"/>
                  <a:pt x="456" y="1676"/>
                </a:cubicBezTo>
                <a:cubicBezTo>
                  <a:pt x="589" y="1676"/>
                  <a:pt x="589" y="1676"/>
                  <a:pt x="589" y="1676"/>
                </a:cubicBezTo>
                <a:cubicBezTo>
                  <a:pt x="795" y="1676"/>
                  <a:pt x="795" y="1676"/>
                  <a:pt x="795" y="1676"/>
                </a:cubicBezTo>
                <a:cubicBezTo>
                  <a:pt x="928" y="1676"/>
                  <a:pt x="928" y="1676"/>
                  <a:pt x="928" y="1676"/>
                </a:cubicBezTo>
                <a:lnTo>
                  <a:pt x="938" y="1676"/>
                </a:lnTo>
                <a:close/>
                <a:moveTo>
                  <a:pt x="611" y="1158"/>
                </a:moveTo>
                <a:cubicBezTo>
                  <a:pt x="545" y="1034"/>
                  <a:pt x="545" y="1034"/>
                  <a:pt x="545" y="1034"/>
                </a:cubicBezTo>
                <a:cubicBezTo>
                  <a:pt x="679" y="1120"/>
                  <a:pt x="679" y="1120"/>
                  <a:pt x="679" y="1120"/>
                </a:cubicBezTo>
                <a:cubicBezTo>
                  <a:pt x="687" y="1125"/>
                  <a:pt x="697" y="1125"/>
                  <a:pt x="706" y="1120"/>
                </a:cubicBezTo>
                <a:cubicBezTo>
                  <a:pt x="840" y="1034"/>
                  <a:pt x="840" y="1034"/>
                  <a:pt x="840" y="1034"/>
                </a:cubicBezTo>
                <a:cubicBezTo>
                  <a:pt x="773" y="1158"/>
                  <a:pt x="773" y="1158"/>
                  <a:pt x="773" y="1158"/>
                </a:cubicBezTo>
                <a:cubicBezTo>
                  <a:pt x="771" y="1162"/>
                  <a:pt x="770" y="1166"/>
                  <a:pt x="770" y="1170"/>
                </a:cubicBezTo>
                <a:cubicBezTo>
                  <a:pt x="770" y="1626"/>
                  <a:pt x="770" y="1626"/>
                  <a:pt x="770" y="1626"/>
                </a:cubicBezTo>
                <a:cubicBezTo>
                  <a:pt x="614" y="1626"/>
                  <a:pt x="614" y="1626"/>
                  <a:pt x="614" y="1626"/>
                </a:cubicBezTo>
                <a:cubicBezTo>
                  <a:pt x="614" y="1170"/>
                  <a:pt x="614" y="1170"/>
                  <a:pt x="614" y="1170"/>
                </a:cubicBezTo>
                <a:cubicBezTo>
                  <a:pt x="614" y="1166"/>
                  <a:pt x="613" y="1162"/>
                  <a:pt x="611" y="1158"/>
                </a:cubicBezTo>
                <a:close/>
                <a:moveTo>
                  <a:pt x="1285" y="953"/>
                </a:moveTo>
                <a:cubicBezTo>
                  <a:pt x="1282" y="957"/>
                  <a:pt x="1282" y="957"/>
                  <a:pt x="1282" y="957"/>
                </a:cubicBezTo>
                <a:cubicBezTo>
                  <a:pt x="1273" y="973"/>
                  <a:pt x="1247" y="1017"/>
                  <a:pt x="1216" y="1073"/>
                </a:cubicBezTo>
                <a:cubicBezTo>
                  <a:pt x="1209" y="1085"/>
                  <a:pt x="1209" y="1085"/>
                  <a:pt x="1209" y="1085"/>
                </a:cubicBezTo>
                <a:cubicBezTo>
                  <a:pt x="1165" y="1163"/>
                  <a:pt x="1088" y="1302"/>
                  <a:pt x="1059" y="1369"/>
                </a:cubicBezTo>
                <a:cubicBezTo>
                  <a:pt x="1039" y="1414"/>
                  <a:pt x="1004" y="1514"/>
                  <a:pt x="979" y="1590"/>
                </a:cubicBezTo>
                <a:cubicBezTo>
                  <a:pt x="972" y="1611"/>
                  <a:pt x="952" y="1626"/>
                  <a:pt x="928" y="1626"/>
                </a:cubicBezTo>
                <a:cubicBezTo>
                  <a:pt x="820" y="1626"/>
                  <a:pt x="820" y="1626"/>
                  <a:pt x="820" y="1626"/>
                </a:cubicBezTo>
                <a:cubicBezTo>
                  <a:pt x="820" y="1176"/>
                  <a:pt x="820" y="1176"/>
                  <a:pt x="820" y="1176"/>
                </a:cubicBezTo>
                <a:cubicBezTo>
                  <a:pt x="928" y="973"/>
                  <a:pt x="928" y="973"/>
                  <a:pt x="928" y="973"/>
                </a:cubicBezTo>
                <a:cubicBezTo>
                  <a:pt x="933" y="963"/>
                  <a:pt x="931" y="951"/>
                  <a:pt x="923" y="943"/>
                </a:cubicBezTo>
                <a:cubicBezTo>
                  <a:pt x="915" y="935"/>
                  <a:pt x="902" y="934"/>
                  <a:pt x="893" y="941"/>
                </a:cubicBezTo>
                <a:cubicBezTo>
                  <a:pt x="692" y="1070"/>
                  <a:pt x="692" y="1070"/>
                  <a:pt x="692" y="1070"/>
                </a:cubicBezTo>
                <a:cubicBezTo>
                  <a:pt x="492" y="941"/>
                  <a:pt x="492" y="941"/>
                  <a:pt x="492" y="941"/>
                </a:cubicBezTo>
                <a:cubicBezTo>
                  <a:pt x="482" y="934"/>
                  <a:pt x="470" y="935"/>
                  <a:pt x="461" y="943"/>
                </a:cubicBezTo>
                <a:cubicBezTo>
                  <a:pt x="453" y="951"/>
                  <a:pt x="451" y="963"/>
                  <a:pt x="456" y="973"/>
                </a:cubicBezTo>
                <a:cubicBezTo>
                  <a:pt x="565" y="1176"/>
                  <a:pt x="565" y="1176"/>
                  <a:pt x="565" y="1176"/>
                </a:cubicBezTo>
                <a:cubicBezTo>
                  <a:pt x="565" y="1626"/>
                  <a:pt x="565" y="1626"/>
                  <a:pt x="565" y="1626"/>
                </a:cubicBezTo>
                <a:cubicBezTo>
                  <a:pt x="456" y="1626"/>
                  <a:pt x="456" y="1626"/>
                  <a:pt x="456" y="1626"/>
                </a:cubicBezTo>
                <a:cubicBezTo>
                  <a:pt x="433" y="1626"/>
                  <a:pt x="412" y="1611"/>
                  <a:pt x="405" y="1590"/>
                </a:cubicBezTo>
                <a:cubicBezTo>
                  <a:pt x="380" y="1514"/>
                  <a:pt x="346" y="1414"/>
                  <a:pt x="326" y="1369"/>
                </a:cubicBezTo>
                <a:cubicBezTo>
                  <a:pt x="298" y="1307"/>
                  <a:pt x="228" y="1179"/>
                  <a:pt x="173" y="1082"/>
                </a:cubicBezTo>
                <a:cubicBezTo>
                  <a:pt x="139" y="1021"/>
                  <a:pt x="111" y="972"/>
                  <a:pt x="102" y="957"/>
                </a:cubicBezTo>
                <a:cubicBezTo>
                  <a:pt x="101" y="955"/>
                  <a:pt x="101" y="955"/>
                  <a:pt x="101" y="955"/>
                </a:cubicBezTo>
                <a:cubicBezTo>
                  <a:pt x="67" y="875"/>
                  <a:pt x="50" y="791"/>
                  <a:pt x="50" y="703"/>
                </a:cubicBezTo>
                <a:cubicBezTo>
                  <a:pt x="50" y="526"/>
                  <a:pt x="124" y="355"/>
                  <a:pt x="254" y="233"/>
                </a:cubicBezTo>
                <a:cubicBezTo>
                  <a:pt x="386" y="111"/>
                  <a:pt x="558" y="50"/>
                  <a:pt x="738" y="63"/>
                </a:cubicBezTo>
                <a:cubicBezTo>
                  <a:pt x="738" y="63"/>
                  <a:pt x="738" y="63"/>
                  <a:pt x="738" y="63"/>
                </a:cubicBezTo>
                <a:cubicBezTo>
                  <a:pt x="1015" y="82"/>
                  <a:pt x="1253" y="283"/>
                  <a:pt x="1317" y="551"/>
                </a:cubicBezTo>
                <a:cubicBezTo>
                  <a:pt x="1349" y="687"/>
                  <a:pt x="1338" y="826"/>
                  <a:pt x="1285" y="953"/>
                </a:cubicBezTo>
                <a:close/>
                <a:moveTo>
                  <a:pt x="900" y="277"/>
                </a:moveTo>
                <a:cubicBezTo>
                  <a:pt x="895" y="290"/>
                  <a:pt x="881" y="297"/>
                  <a:pt x="868" y="293"/>
                </a:cubicBezTo>
                <a:cubicBezTo>
                  <a:pt x="820" y="277"/>
                  <a:pt x="769" y="269"/>
                  <a:pt x="717" y="269"/>
                </a:cubicBezTo>
                <a:cubicBezTo>
                  <a:pt x="450" y="269"/>
                  <a:pt x="233" y="487"/>
                  <a:pt x="233" y="754"/>
                </a:cubicBezTo>
                <a:cubicBezTo>
                  <a:pt x="233" y="767"/>
                  <a:pt x="222" y="779"/>
                  <a:pt x="208" y="779"/>
                </a:cubicBezTo>
                <a:cubicBezTo>
                  <a:pt x="194" y="779"/>
                  <a:pt x="183" y="767"/>
                  <a:pt x="183" y="754"/>
                </a:cubicBezTo>
                <a:cubicBezTo>
                  <a:pt x="183" y="459"/>
                  <a:pt x="423" y="220"/>
                  <a:pt x="717" y="220"/>
                </a:cubicBezTo>
                <a:cubicBezTo>
                  <a:pt x="774" y="220"/>
                  <a:pt x="830" y="229"/>
                  <a:pt x="884" y="246"/>
                </a:cubicBezTo>
                <a:cubicBezTo>
                  <a:pt x="897" y="251"/>
                  <a:pt x="904" y="264"/>
                  <a:pt x="900" y="277"/>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pPr defTabSz="914377"/>
            <a:endParaRPr lang="en-US" sz="675">
              <a:solidFill>
                <a:prstClr val="black"/>
              </a:solidFill>
              <a:latin typeface="Lato"/>
            </a:endParaRPr>
          </a:p>
        </p:txBody>
      </p:sp>
      <p:sp>
        <p:nvSpPr>
          <p:cNvPr id="3" name="TextBox 2">
            <a:extLst>
              <a:ext uri="{FF2B5EF4-FFF2-40B4-BE49-F238E27FC236}">
                <a16:creationId xmlns:a16="http://schemas.microsoft.com/office/drawing/2014/main" id="{E9753F19-3B14-4AF9-D9C0-4F6714E9D696}"/>
              </a:ext>
            </a:extLst>
          </p:cNvPr>
          <p:cNvSpPr txBox="1"/>
          <p:nvPr/>
        </p:nvSpPr>
        <p:spPr>
          <a:xfrm>
            <a:off x="8847254" y="5596071"/>
            <a:ext cx="2219607" cy="584775"/>
          </a:xfrm>
          <a:prstGeom prst="rect">
            <a:avLst/>
          </a:prstGeom>
          <a:noFill/>
        </p:spPr>
        <p:txBody>
          <a:bodyPr wrap="square" rtlCol="0">
            <a:spAutoFit/>
          </a:bodyPr>
          <a:lstStyle/>
          <a:p>
            <a:pPr algn="ctr"/>
            <a:r>
              <a:rPr lang="en-US" sz="1600"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Applies to all USC Faculty</a:t>
            </a:r>
          </a:p>
        </p:txBody>
      </p:sp>
    </p:spTree>
    <p:extLst>
      <p:ext uri="{BB962C8B-B14F-4D97-AF65-F5344CB8AC3E}">
        <p14:creationId xmlns:p14="http://schemas.microsoft.com/office/powerpoint/2010/main" val="3570257060"/>
      </p:ext>
    </p:extLst>
  </p:cSld>
  <p:clrMapOvr>
    <a:masterClrMapping/>
  </p:clrMapOvr>
  <p:transition spd="slow" advClick="0" advTm="3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91633" y="2057401"/>
            <a:ext cx="5139268" cy="482600"/>
          </a:xfrm>
          <a:prstGeom prst="rect">
            <a:avLst/>
          </a:prstGeom>
          <a:solidFill>
            <a:srgbClr val="77777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Lato"/>
            </a:endParaRPr>
          </a:p>
        </p:txBody>
      </p:sp>
      <p:sp>
        <p:nvSpPr>
          <p:cNvPr id="2" name="Text Placeholder 1"/>
          <p:cNvSpPr>
            <a:spLocks noGrp="1"/>
          </p:cNvSpPr>
          <p:nvPr>
            <p:ph type="body" sz="quarter" idx="10"/>
          </p:nvPr>
        </p:nvSpPr>
        <p:spPr/>
        <p:txBody>
          <a:bodyPr/>
          <a:lstStyle/>
          <a:p>
            <a:r>
              <a:rPr lang="en-US" sz="2400" dirty="0"/>
              <a:t>Updated </a:t>
            </a:r>
            <a:r>
              <a:rPr lang="en-US" sz="2400" dirty="0">
                <a:solidFill>
                  <a:schemeClr val="accent2"/>
                </a:solidFill>
              </a:rPr>
              <a:t>Conflict of interest and commitment policy </a:t>
            </a:r>
          </a:p>
        </p:txBody>
      </p:sp>
      <p:sp>
        <p:nvSpPr>
          <p:cNvPr id="3" name="Text Placeholder 2"/>
          <p:cNvSpPr>
            <a:spLocks noGrp="1"/>
          </p:cNvSpPr>
          <p:nvPr>
            <p:ph type="body" sz="quarter" idx="11"/>
          </p:nvPr>
        </p:nvSpPr>
        <p:spPr/>
        <p:txBody>
          <a:bodyPr/>
          <a:lstStyle/>
          <a:p>
            <a:pPr defTabSz="914377">
              <a:spcBef>
                <a:spcPts val="400"/>
              </a:spcBef>
              <a:spcAft>
                <a:spcPts val="400"/>
              </a:spcAft>
              <a:defRPr/>
            </a:pPr>
            <a:r>
              <a:rPr lang="en-US" sz="1200"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Issued a revised the Conflict of Interest and Commitment (COI) policy in Spring 2022 to shorten, simplify, and streamline disclosure requirements</a:t>
            </a:r>
          </a:p>
        </p:txBody>
      </p:sp>
      <p:sp>
        <p:nvSpPr>
          <p:cNvPr id="22" name="Rectangle 21"/>
          <p:cNvSpPr/>
          <p:nvPr/>
        </p:nvSpPr>
        <p:spPr>
          <a:xfrm>
            <a:off x="791633" y="2057400"/>
            <a:ext cx="5139268" cy="3657600"/>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Lato"/>
            </a:endParaRPr>
          </a:p>
        </p:txBody>
      </p:sp>
      <p:sp>
        <p:nvSpPr>
          <p:cNvPr id="39" name="TextBox 38"/>
          <p:cNvSpPr txBox="1"/>
          <p:nvPr/>
        </p:nvSpPr>
        <p:spPr>
          <a:xfrm>
            <a:off x="1100802" y="2187561"/>
            <a:ext cx="4475772" cy="199927"/>
          </a:xfrm>
          <a:prstGeom prst="rect">
            <a:avLst/>
          </a:prstGeom>
          <a:noFill/>
        </p:spPr>
        <p:txBody>
          <a:bodyPr wrap="square" lIns="0" tIns="0" rIns="0" bIns="0" rtlCol="0">
            <a:spAutoFit/>
          </a:bodyPr>
          <a:lstStyle/>
          <a:p>
            <a:pPr algn="just" defTabSz="914377">
              <a:lnSpc>
                <a:spcPts val="1733"/>
              </a:lnSpc>
              <a:spcAft>
                <a:spcPts val="1600"/>
              </a:spcAft>
            </a:pPr>
            <a:r>
              <a:rPr lang="en-US" sz="1333" b="1" cap="all" spc="27" dirty="0">
                <a:solidFill>
                  <a:prstClr val="white"/>
                </a:solidFill>
                <a:latin typeface="Lato" panose="020F0502020204030203" pitchFamily="34" charset="0"/>
              </a:rPr>
              <a:t>Key Hallmarks of updated policy </a:t>
            </a:r>
          </a:p>
        </p:txBody>
      </p:sp>
      <p:grpSp>
        <p:nvGrpSpPr>
          <p:cNvPr id="4" name="Group 3"/>
          <p:cNvGrpSpPr/>
          <p:nvPr/>
        </p:nvGrpSpPr>
        <p:grpSpPr>
          <a:xfrm>
            <a:off x="1100799" y="2769579"/>
            <a:ext cx="218940" cy="195307"/>
            <a:chOff x="825599" y="2077184"/>
            <a:chExt cx="164205" cy="146480"/>
          </a:xfrm>
        </p:grpSpPr>
        <p:sp>
          <p:nvSpPr>
            <p:cNvPr id="47" name="Rectangle 46"/>
            <p:cNvSpPr/>
            <p:nvPr/>
          </p:nvSpPr>
          <p:spPr>
            <a:xfrm>
              <a:off x="825599" y="2086684"/>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Lato"/>
              </a:endParaRPr>
            </a:p>
          </p:txBody>
        </p:sp>
        <p:sp>
          <p:nvSpPr>
            <p:cNvPr id="48" name="Freeform 64"/>
            <p:cNvSpPr>
              <a:spLocks/>
            </p:cNvSpPr>
            <p:nvPr/>
          </p:nvSpPr>
          <p:spPr bwMode="auto">
            <a:xfrm>
              <a:off x="837732" y="2077184"/>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Lato"/>
              </a:endParaRPr>
            </a:p>
          </p:txBody>
        </p:sp>
      </p:grpSp>
      <p:sp>
        <p:nvSpPr>
          <p:cNvPr id="55" name="TextBox 54"/>
          <p:cNvSpPr txBox="1"/>
          <p:nvPr/>
        </p:nvSpPr>
        <p:spPr>
          <a:xfrm>
            <a:off x="1488949" y="2692739"/>
            <a:ext cx="4087625" cy="628698"/>
          </a:xfrm>
          <a:prstGeom prst="rect">
            <a:avLst/>
          </a:prstGeom>
          <a:noFill/>
        </p:spPr>
        <p:txBody>
          <a:bodyPr wrap="square" lIns="0" tIns="0" rIns="0" bIns="0" rtlCol="0">
            <a:spAutoFit/>
          </a:bodyPr>
          <a:lstStyle/>
          <a:p>
            <a:pPr defTabSz="914377">
              <a:lnSpc>
                <a:spcPts val="1733"/>
              </a:lnSpc>
              <a:spcAft>
                <a:spcPts val="1600"/>
              </a:spcAft>
            </a:pPr>
            <a:r>
              <a:rPr lang="en-US" sz="1067" dirty="0">
                <a:solidFill>
                  <a:srgbClr val="91969B"/>
                </a:solidFill>
                <a:latin typeface="Lato" panose="020F0502020204030203" pitchFamily="34" charset="0"/>
              </a:rPr>
              <a:t>Reduces administrative burden by eliminating requirement to disclose outside activities that do not create a Conflict of Commitment  ​</a:t>
            </a:r>
          </a:p>
        </p:txBody>
      </p:sp>
      <p:sp>
        <p:nvSpPr>
          <p:cNvPr id="67" name="Rectangle 66"/>
          <p:cNvSpPr/>
          <p:nvPr/>
        </p:nvSpPr>
        <p:spPr>
          <a:xfrm>
            <a:off x="6256866" y="2057401"/>
            <a:ext cx="5139268" cy="482600"/>
          </a:xfrm>
          <a:prstGeom prst="rect">
            <a:avLst/>
          </a:prstGeom>
          <a:solidFill>
            <a:srgbClr val="77777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Lato"/>
            </a:endParaRPr>
          </a:p>
        </p:txBody>
      </p:sp>
      <p:sp>
        <p:nvSpPr>
          <p:cNvPr id="68" name="Rectangle 67"/>
          <p:cNvSpPr/>
          <p:nvPr/>
        </p:nvSpPr>
        <p:spPr>
          <a:xfrm>
            <a:off x="6256866" y="2057400"/>
            <a:ext cx="5139268" cy="3657600"/>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Lato"/>
            </a:endParaRPr>
          </a:p>
        </p:txBody>
      </p:sp>
      <p:sp>
        <p:nvSpPr>
          <p:cNvPr id="69" name="TextBox 68"/>
          <p:cNvSpPr txBox="1"/>
          <p:nvPr/>
        </p:nvSpPr>
        <p:spPr>
          <a:xfrm>
            <a:off x="6566035" y="2187561"/>
            <a:ext cx="4475772" cy="199927"/>
          </a:xfrm>
          <a:prstGeom prst="rect">
            <a:avLst/>
          </a:prstGeom>
          <a:noFill/>
        </p:spPr>
        <p:txBody>
          <a:bodyPr wrap="square" lIns="0" tIns="0" rIns="0" bIns="0" rtlCol="0">
            <a:spAutoFit/>
          </a:bodyPr>
          <a:lstStyle/>
          <a:p>
            <a:pPr algn="just" defTabSz="914377">
              <a:lnSpc>
                <a:spcPts val="1733"/>
              </a:lnSpc>
              <a:spcAft>
                <a:spcPts val="1600"/>
              </a:spcAft>
            </a:pPr>
            <a:r>
              <a:rPr lang="en-US" sz="1333" b="1" cap="all" spc="27" dirty="0">
                <a:solidFill>
                  <a:prstClr val="white"/>
                </a:solidFill>
                <a:latin typeface="Lato" panose="020F0502020204030203" pitchFamily="34" charset="0"/>
              </a:rPr>
              <a:t>What has not changed </a:t>
            </a:r>
          </a:p>
        </p:txBody>
      </p:sp>
      <p:sp>
        <p:nvSpPr>
          <p:cNvPr id="72" name="TextBox 71"/>
          <p:cNvSpPr txBox="1"/>
          <p:nvPr/>
        </p:nvSpPr>
        <p:spPr>
          <a:xfrm>
            <a:off x="6954182" y="2692739"/>
            <a:ext cx="4087625" cy="410690"/>
          </a:xfrm>
          <a:prstGeom prst="rect">
            <a:avLst/>
          </a:prstGeom>
          <a:noFill/>
        </p:spPr>
        <p:txBody>
          <a:bodyPr wrap="square" lIns="0" tIns="0" rIns="0" bIns="0" rtlCol="0">
            <a:spAutoFit/>
          </a:bodyPr>
          <a:lstStyle/>
          <a:p>
            <a:pPr algn="just" defTabSz="914377">
              <a:lnSpc>
                <a:spcPts val="1733"/>
              </a:lnSpc>
              <a:spcAft>
                <a:spcPts val="1600"/>
              </a:spcAft>
            </a:pPr>
            <a:r>
              <a:rPr lang="en-US" sz="1067" dirty="0">
                <a:solidFill>
                  <a:srgbClr val="91969B"/>
                </a:solidFill>
                <a:latin typeface="Lato" panose="020F0502020204030203" pitchFamily="34" charset="0"/>
              </a:rPr>
              <a:t>Requirement to disclose any actual or perceived Conflict of Interest or Commitment to OCEC</a:t>
            </a:r>
          </a:p>
        </p:txBody>
      </p:sp>
      <p:sp>
        <p:nvSpPr>
          <p:cNvPr id="77" name="TextBox 76"/>
          <p:cNvSpPr txBox="1"/>
          <p:nvPr/>
        </p:nvSpPr>
        <p:spPr>
          <a:xfrm>
            <a:off x="6954181" y="3638731"/>
            <a:ext cx="4087625" cy="410690"/>
          </a:xfrm>
          <a:prstGeom prst="rect">
            <a:avLst/>
          </a:prstGeom>
          <a:noFill/>
        </p:spPr>
        <p:txBody>
          <a:bodyPr wrap="square" lIns="0" tIns="0" rIns="0" bIns="0" rtlCol="0">
            <a:spAutoFit/>
          </a:bodyPr>
          <a:lstStyle/>
          <a:p>
            <a:pPr algn="just" defTabSz="914377">
              <a:lnSpc>
                <a:spcPts val="1733"/>
              </a:lnSpc>
              <a:spcAft>
                <a:spcPts val="1600"/>
              </a:spcAft>
            </a:pPr>
            <a:r>
              <a:rPr lang="en-US" sz="1067" dirty="0">
                <a:solidFill>
                  <a:srgbClr val="91969B"/>
                </a:solidFill>
                <a:latin typeface="Lato" panose="020F0502020204030203" pitchFamily="34" charset="0"/>
              </a:rPr>
              <a:t>In alignment with the Faculty handbook, faculty or staff may not have a supervisory relationship over a Close Relations </a:t>
            </a:r>
          </a:p>
        </p:txBody>
      </p:sp>
      <p:grpSp>
        <p:nvGrpSpPr>
          <p:cNvPr id="87" name="Group 86"/>
          <p:cNvGrpSpPr/>
          <p:nvPr/>
        </p:nvGrpSpPr>
        <p:grpSpPr>
          <a:xfrm>
            <a:off x="6566035" y="2782245"/>
            <a:ext cx="182644" cy="182640"/>
            <a:chOff x="4924526" y="2086684"/>
            <a:chExt cx="136983" cy="136980"/>
          </a:xfrm>
        </p:grpSpPr>
        <p:sp>
          <p:nvSpPr>
            <p:cNvPr id="73" name="Rectangle 72"/>
            <p:cNvSpPr/>
            <p:nvPr/>
          </p:nvSpPr>
          <p:spPr>
            <a:xfrm>
              <a:off x="4924526" y="2086684"/>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Lato"/>
              </a:endParaRPr>
            </a:p>
          </p:txBody>
        </p:sp>
        <p:sp>
          <p:nvSpPr>
            <p:cNvPr id="86" name="Freeform 62"/>
            <p:cNvSpPr>
              <a:spLocks/>
            </p:cNvSpPr>
            <p:nvPr/>
          </p:nvSpPr>
          <p:spPr bwMode="auto">
            <a:xfrm>
              <a:off x="4946729" y="2108510"/>
              <a:ext cx="92577" cy="93329"/>
            </a:xfrm>
            <a:custGeom>
              <a:avLst/>
              <a:gdLst>
                <a:gd name="T0" fmla="*/ 0 w 123"/>
                <a:gd name="T1" fmla="*/ 103 h 124"/>
                <a:gd name="T2" fmla="*/ 41 w 123"/>
                <a:gd name="T3" fmla="*/ 61 h 124"/>
                <a:gd name="T4" fmla="*/ 0 w 123"/>
                <a:gd name="T5" fmla="*/ 20 h 124"/>
                <a:gd name="T6" fmla="*/ 20 w 123"/>
                <a:gd name="T7" fmla="*/ 0 h 124"/>
                <a:gd name="T8" fmla="*/ 61 w 123"/>
                <a:gd name="T9" fmla="*/ 41 h 124"/>
                <a:gd name="T10" fmla="*/ 103 w 123"/>
                <a:gd name="T11" fmla="*/ 0 h 124"/>
                <a:gd name="T12" fmla="*/ 123 w 123"/>
                <a:gd name="T13" fmla="*/ 20 h 124"/>
                <a:gd name="T14" fmla="*/ 82 w 123"/>
                <a:gd name="T15" fmla="*/ 61 h 124"/>
                <a:gd name="T16" fmla="*/ 123 w 123"/>
                <a:gd name="T17" fmla="*/ 103 h 124"/>
                <a:gd name="T18" fmla="*/ 103 w 123"/>
                <a:gd name="T19" fmla="*/ 124 h 124"/>
                <a:gd name="T20" fmla="*/ 61 w 123"/>
                <a:gd name="T21" fmla="*/ 83 h 124"/>
                <a:gd name="T22" fmla="*/ 20 w 123"/>
                <a:gd name="T23" fmla="*/ 124 h 124"/>
                <a:gd name="T24" fmla="*/ 0 w 123"/>
                <a:gd name="T25" fmla="*/ 10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4">
                  <a:moveTo>
                    <a:pt x="0" y="103"/>
                  </a:moveTo>
                  <a:lnTo>
                    <a:pt x="41" y="61"/>
                  </a:lnTo>
                  <a:lnTo>
                    <a:pt x="0" y="20"/>
                  </a:lnTo>
                  <a:lnTo>
                    <a:pt x="20" y="0"/>
                  </a:lnTo>
                  <a:lnTo>
                    <a:pt x="61" y="41"/>
                  </a:lnTo>
                  <a:lnTo>
                    <a:pt x="103" y="0"/>
                  </a:lnTo>
                  <a:lnTo>
                    <a:pt x="123" y="20"/>
                  </a:lnTo>
                  <a:lnTo>
                    <a:pt x="82" y="61"/>
                  </a:lnTo>
                  <a:lnTo>
                    <a:pt x="123" y="103"/>
                  </a:lnTo>
                  <a:lnTo>
                    <a:pt x="103" y="124"/>
                  </a:lnTo>
                  <a:lnTo>
                    <a:pt x="61" y="83"/>
                  </a:lnTo>
                  <a:lnTo>
                    <a:pt x="20" y="124"/>
                  </a:lnTo>
                  <a:lnTo>
                    <a:pt x="0" y="103"/>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Lato"/>
              </a:endParaRPr>
            </a:p>
          </p:txBody>
        </p:sp>
      </p:grpSp>
      <p:grpSp>
        <p:nvGrpSpPr>
          <p:cNvPr id="97" name="Group 96"/>
          <p:cNvGrpSpPr/>
          <p:nvPr/>
        </p:nvGrpSpPr>
        <p:grpSpPr>
          <a:xfrm>
            <a:off x="6566035" y="3770440"/>
            <a:ext cx="182644" cy="182640"/>
            <a:chOff x="4924526" y="2086684"/>
            <a:chExt cx="136983" cy="136980"/>
          </a:xfrm>
        </p:grpSpPr>
        <p:sp>
          <p:nvSpPr>
            <p:cNvPr id="98" name="Rectangle 97"/>
            <p:cNvSpPr/>
            <p:nvPr/>
          </p:nvSpPr>
          <p:spPr>
            <a:xfrm>
              <a:off x="4924526" y="2086684"/>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Lato"/>
              </a:endParaRPr>
            </a:p>
          </p:txBody>
        </p:sp>
        <p:sp>
          <p:nvSpPr>
            <p:cNvPr id="99" name="Freeform 62"/>
            <p:cNvSpPr>
              <a:spLocks/>
            </p:cNvSpPr>
            <p:nvPr/>
          </p:nvSpPr>
          <p:spPr bwMode="auto">
            <a:xfrm>
              <a:off x="4946729" y="2108510"/>
              <a:ext cx="92577" cy="93329"/>
            </a:xfrm>
            <a:custGeom>
              <a:avLst/>
              <a:gdLst>
                <a:gd name="T0" fmla="*/ 0 w 123"/>
                <a:gd name="T1" fmla="*/ 103 h 124"/>
                <a:gd name="T2" fmla="*/ 41 w 123"/>
                <a:gd name="T3" fmla="*/ 61 h 124"/>
                <a:gd name="T4" fmla="*/ 0 w 123"/>
                <a:gd name="T5" fmla="*/ 20 h 124"/>
                <a:gd name="T6" fmla="*/ 20 w 123"/>
                <a:gd name="T7" fmla="*/ 0 h 124"/>
                <a:gd name="T8" fmla="*/ 61 w 123"/>
                <a:gd name="T9" fmla="*/ 41 h 124"/>
                <a:gd name="T10" fmla="*/ 103 w 123"/>
                <a:gd name="T11" fmla="*/ 0 h 124"/>
                <a:gd name="T12" fmla="*/ 123 w 123"/>
                <a:gd name="T13" fmla="*/ 20 h 124"/>
                <a:gd name="T14" fmla="*/ 82 w 123"/>
                <a:gd name="T15" fmla="*/ 61 h 124"/>
                <a:gd name="T16" fmla="*/ 123 w 123"/>
                <a:gd name="T17" fmla="*/ 103 h 124"/>
                <a:gd name="T18" fmla="*/ 103 w 123"/>
                <a:gd name="T19" fmla="*/ 124 h 124"/>
                <a:gd name="T20" fmla="*/ 61 w 123"/>
                <a:gd name="T21" fmla="*/ 83 h 124"/>
                <a:gd name="T22" fmla="*/ 20 w 123"/>
                <a:gd name="T23" fmla="*/ 124 h 124"/>
                <a:gd name="T24" fmla="*/ 0 w 123"/>
                <a:gd name="T25" fmla="*/ 10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4">
                  <a:moveTo>
                    <a:pt x="0" y="103"/>
                  </a:moveTo>
                  <a:lnTo>
                    <a:pt x="41" y="61"/>
                  </a:lnTo>
                  <a:lnTo>
                    <a:pt x="0" y="20"/>
                  </a:lnTo>
                  <a:lnTo>
                    <a:pt x="20" y="0"/>
                  </a:lnTo>
                  <a:lnTo>
                    <a:pt x="61" y="41"/>
                  </a:lnTo>
                  <a:lnTo>
                    <a:pt x="103" y="0"/>
                  </a:lnTo>
                  <a:lnTo>
                    <a:pt x="123" y="20"/>
                  </a:lnTo>
                  <a:lnTo>
                    <a:pt x="82" y="61"/>
                  </a:lnTo>
                  <a:lnTo>
                    <a:pt x="123" y="103"/>
                  </a:lnTo>
                  <a:lnTo>
                    <a:pt x="103" y="124"/>
                  </a:lnTo>
                  <a:lnTo>
                    <a:pt x="61" y="83"/>
                  </a:lnTo>
                  <a:lnTo>
                    <a:pt x="20" y="124"/>
                  </a:lnTo>
                  <a:lnTo>
                    <a:pt x="0" y="103"/>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Lato"/>
              </a:endParaRPr>
            </a:p>
          </p:txBody>
        </p:sp>
      </p:grpSp>
      <p:grpSp>
        <p:nvGrpSpPr>
          <p:cNvPr id="5" name="Group 4"/>
          <p:cNvGrpSpPr/>
          <p:nvPr/>
        </p:nvGrpSpPr>
        <p:grpSpPr>
          <a:xfrm>
            <a:off x="1100799" y="3757773"/>
            <a:ext cx="218940" cy="195307"/>
            <a:chOff x="825599" y="2818330"/>
            <a:chExt cx="164205" cy="146480"/>
          </a:xfrm>
        </p:grpSpPr>
        <p:sp>
          <p:nvSpPr>
            <p:cNvPr id="104" name="Rectangle 103"/>
            <p:cNvSpPr/>
            <p:nvPr/>
          </p:nvSpPr>
          <p:spPr>
            <a:xfrm>
              <a:off x="825599" y="2827830"/>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Lato"/>
              </a:endParaRPr>
            </a:p>
          </p:txBody>
        </p:sp>
        <p:sp>
          <p:nvSpPr>
            <p:cNvPr id="105" name="Freeform 64"/>
            <p:cNvSpPr>
              <a:spLocks/>
            </p:cNvSpPr>
            <p:nvPr/>
          </p:nvSpPr>
          <p:spPr bwMode="auto">
            <a:xfrm>
              <a:off x="837732" y="2818330"/>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Lato"/>
              </a:endParaRPr>
            </a:p>
          </p:txBody>
        </p:sp>
      </p:grpSp>
      <p:grpSp>
        <p:nvGrpSpPr>
          <p:cNvPr id="6" name="Group 5"/>
          <p:cNvGrpSpPr/>
          <p:nvPr/>
        </p:nvGrpSpPr>
        <p:grpSpPr>
          <a:xfrm>
            <a:off x="1100799" y="4762639"/>
            <a:ext cx="218940" cy="195307"/>
            <a:chOff x="825599" y="3571979"/>
            <a:chExt cx="164205" cy="146480"/>
          </a:xfrm>
        </p:grpSpPr>
        <p:sp>
          <p:nvSpPr>
            <p:cNvPr id="107" name="Rectangle 106"/>
            <p:cNvSpPr/>
            <p:nvPr/>
          </p:nvSpPr>
          <p:spPr>
            <a:xfrm>
              <a:off x="825599" y="3581479"/>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Lato"/>
              </a:endParaRPr>
            </a:p>
          </p:txBody>
        </p:sp>
        <p:sp>
          <p:nvSpPr>
            <p:cNvPr id="108" name="Freeform 64"/>
            <p:cNvSpPr>
              <a:spLocks/>
            </p:cNvSpPr>
            <p:nvPr/>
          </p:nvSpPr>
          <p:spPr bwMode="auto">
            <a:xfrm>
              <a:off x="837732" y="3571979"/>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Lato"/>
              </a:endParaRPr>
            </a:p>
          </p:txBody>
        </p:sp>
      </p:grpSp>
      <p:sp>
        <p:nvSpPr>
          <p:cNvPr id="37" name="TextBox 36">
            <a:extLst>
              <a:ext uri="{FF2B5EF4-FFF2-40B4-BE49-F238E27FC236}">
                <a16:creationId xmlns:a16="http://schemas.microsoft.com/office/drawing/2014/main" id="{30B9BB4C-3D26-B95A-8F7E-3ECBA88EB437}"/>
              </a:ext>
            </a:extLst>
          </p:cNvPr>
          <p:cNvSpPr txBox="1"/>
          <p:nvPr/>
        </p:nvSpPr>
        <p:spPr>
          <a:xfrm>
            <a:off x="1432681" y="4648363"/>
            <a:ext cx="4143890" cy="503023"/>
          </a:xfrm>
          <a:prstGeom prst="rect">
            <a:avLst/>
          </a:prstGeom>
          <a:noFill/>
        </p:spPr>
        <p:txBody>
          <a:bodyPr wrap="square">
            <a:spAutoFit/>
          </a:bodyPr>
          <a:lstStyle/>
          <a:p>
            <a:pPr algn="just" defTabSz="914377">
              <a:lnSpc>
                <a:spcPts val="1733"/>
              </a:lnSpc>
              <a:spcAft>
                <a:spcPts val="1600"/>
              </a:spcAft>
            </a:pPr>
            <a:r>
              <a:rPr lang="en-US" sz="1067" dirty="0">
                <a:solidFill>
                  <a:srgbClr val="91969B"/>
                </a:solidFill>
                <a:latin typeface="Lato" panose="020F0502020204030203" pitchFamily="34" charset="0"/>
              </a:rPr>
              <a:t>Drafted with extensive input and engagement from stakeholders across the university </a:t>
            </a:r>
          </a:p>
        </p:txBody>
      </p:sp>
      <p:sp>
        <p:nvSpPr>
          <p:cNvPr id="38" name="TextBox 37">
            <a:extLst>
              <a:ext uri="{FF2B5EF4-FFF2-40B4-BE49-F238E27FC236}">
                <a16:creationId xmlns:a16="http://schemas.microsoft.com/office/drawing/2014/main" id="{42C520F2-0604-EDFC-16B7-B4640FE9E1E6}"/>
              </a:ext>
            </a:extLst>
          </p:cNvPr>
          <p:cNvSpPr txBox="1"/>
          <p:nvPr/>
        </p:nvSpPr>
        <p:spPr>
          <a:xfrm>
            <a:off x="1488946" y="3670551"/>
            <a:ext cx="4087625" cy="628698"/>
          </a:xfrm>
          <a:prstGeom prst="rect">
            <a:avLst/>
          </a:prstGeom>
          <a:noFill/>
        </p:spPr>
        <p:txBody>
          <a:bodyPr wrap="square" lIns="0" tIns="0" rIns="0" bIns="0" rtlCol="0">
            <a:spAutoFit/>
          </a:bodyPr>
          <a:lstStyle/>
          <a:p>
            <a:pPr defTabSz="914377">
              <a:lnSpc>
                <a:spcPts val="1733"/>
              </a:lnSpc>
              <a:spcAft>
                <a:spcPts val="1600"/>
              </a:spcAft>
            </a:pPr>
            <a:r>
              <a:rPr lang="en-US" sz="1067" dirty="0">
                <a:solidFill>
                  <a:srgbClr val="91969B"/>
                </a:solidFill>
                <a:latin typeface="Lato" panose="020F0502020204030203" pitchFamily="34" charset="0"/>
              </a:rPr>
              <a:t>Places responsibility on faculty and staff to inform their supervisor, Department Chair, or Dean of Conflicts of Interest and Commitment ​</a:t>
            </a:r>
          </a:p>
        </p:txBody>
      </p:sp>
    </p:spTree>
    <p:extLst>
      <p:ext uri="{BB962C8B-B14F-4D97-AF65-F5344CB8AC3E}">
        <p14:creationId xmlns:p14="http://schemas.microsoft.com/office/powerpoint/2010/main" val="354151400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91633" y="2057401"/>
            <a:ext cx="5139268" cy="482600"/>
          </a:xfrm>
          <a:prstGeom prst="rect">
            <a:avLst/>
          </a:prstGeom>
          <a:solidFill>
            <a:srgbClr val="77777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Lato"/>
            </a:endParaRPr>
          </a:p>
        </p:txBody>
      </p:sp>
      <p:sp>
        <p:nvSpPr>
          <p:cNvPr id="2" name="Text Placeholder 1"/>
          <p:cNvSpPr>
            <a:spLocks noGrp="1"/>
          </p:cNvSpPr>
          <p:nvPr>
            <p:ph type="body" sz="quarter" idx="10"/>
          </p:nvPr>
        </p:nvSpPr>
        <p:spPr/>
        <p:txBody>
          <a:bodyPr/>
          <a:lstStyle/>
          <a:p>
            <a:r>
              <a:rPr lang="en-US" sz="2400" dirty="0"/>
              <a:t>Updated </a:t>
            </a:r>
            <a:r>
              <a:rPr lang="en-US" sz="2400" dirty="0">
                <a:solidFill>
                  <a:schemeClr val="accent2"/>
                </a:solidFill>
              </a:rPr>
              <a:t>Gift &amp; Hospitality policy </a:t>
            </a:r>
          </a:p>
        </p:txBody>
      </p:sp>
      <p:sp>
        <p:nvSpPr>
          <p:cNvPr id="3" name="Text Placeholder 2"/>
          <p:cNvSpPr>
            <a:spLocks noGrp="1"/>
          </p:cNvSpPr>
          <p:nvPr>
            <p:ph type="body" sz="quarter" idx="11"/>
          </p:nvPr>
        </p:nvSpPr>
        <p:spPr/>
        <p:txBody>
          <a:bodyPr/>
          <a:lstStyle/>
          <a:p>
            <a:pPr defTabSz="914377">
              <a:spcBef>
                <a:spcPts val="400"/>
              </a:spcBef>
              <a:spcAft>
                <a:spcPts val="400"/>
              </a:spcAft>
              <a:defRPr/>
            </a:pPr>
            <a:r>
              <a:rPr lang="en-US" sz="1200"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Identified a need for a stand-alone Gift and Hospitality (G&amp;H) Policy to support USC’s continued focus on pro-active compliance risk mitigation</a:t>
            </a:r>
          </a:p>
        </p:txBody>
      </p:sp>
      <p:sp>
        <p:nvSpPr>
          <p:cNvPr id="22" name="Rectangle 21"/>
          <p:cNvSpPr/>
          <p:nvPr/>
        </p:nvSpPr>
        <p:spPr>
          <a:xfrm>
            <a:off x="791633" y="2057400"/>
            <a:ext cx="5139268" cy="3657600"/>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Lato"/>
            </a:endParaRPr>
          </a:p>
        </p:txBody>
      </p:sp>
      <p:grpSp>
        <p:nvGrpSpPr>
          <p:cNvPr id="4" name="Group 3"/>
          <p:cNvGrpSpPr/>
          <p:nvPr/>
        </p:nvGrpSpPr>
        <p:grpSpPr>
          <a:xfrm>
            <a:off x="1100799" y="2769579"/>
            <a:ext cx="218940" cy="195307"/>
            <a:chOff x="825599" y="2077184"/>
            <a:chExt cx="164205" cy="146480"/>
          </a:xfrm>
        </p:grpSpPr>
        <p:sp>
          <p:nvSpPr>
            <p:cNvPr id="47" name="Rectangle 46"/>
            <p:cNvSpPr/>
            <p:nvPr/>
          </p:nvSpPr>
          <p:spPr>
            <a:xfrm>
              <a:off x="825599" y="2086684"/>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Lato"/>
              </a:endParaRPr>
            </a:p>
          </p:txBody>
        </p:sp>
        <p:sp>
          <p:nvSpPr>
            <p:cNvPr id="48" name="Freeform 64"/>
            <p:cNvSpPr>
              <a:spLocks/>
            </p:cNvSpPr>
            <p:nvPr/>
          </p:nvSpPr>
          <p:spPr bwMode="auto">
            <a:xfrm>
              <a:off x="837732" y="2077184"/>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Lato"/>
              </a:endParaRPr>
            </a:p>
          </p:txBody>
        </p:sp>
      </p:grpSp>
      <p:sp>
        <p:nvSpPr>
          <p:cNvPr id="55" name="TextBox 54"/>
          <p:cNvSpPr txBox="1"/>
          <p:nvPr/>
        </p:nvSpPr>
        <p:spPr>
          <a:xfrm>
            <a:off x="1488949" y="2692739"/>
            <a:ext cx="4087625" cy="628698"/>
          </a:xfrm>
          <a:prstGeom prst="rect">
            <a:avLst/>
          </a:prstGeom>
          <a:noFill/>
        </p:spPr>
        <p:txBody>
          <a:bodyPr wrap="square" lIns="0" tIns="0" rIns="0" bIns="0" rtlCol="0">
            <a:spAutoFit/>
          </a:bodyPr>
          <a:lstStyle/>
          <a:p>
            <a:pPr defTabSz="914377">
              <a:lnSpc>
                <a:spcPts val="1733"/>
              </a:lnSpc>
              <a:spcAft>
                <a:spcPts val="1600"/>
              </a:spcAft>
            </a:pPr>
            <a:r>
              <a:rPr lang="en-US" sz="1067" dirty="0">
                <a:solidFill>
                  <a:srgbClr val="91969B"/>
                </a:solidFill>
                <a:latin typeface="Lato" panose="020F0502020204030203" pitchFamily="34" charset="0"/>
              </a:rPr>
              <a:t>Raises G&amp;H disclosure thresholds from $50 de minimis value to $200 per person per occasion or $1,000 per person per year in aggregate from the same Third Party</a:t>
            </a:r>
          </a:p>
        </p:txBody>
      </p:sp>
      <p:sp>
        <p:nvSpPr>
          <p:cNvPr id="67" name="Rectangle 66"/>
          <p:cNvSpPr/>
          <p:nvPr/>
        </p:nvSpPr>
        <p:spPr>
          <a:xfrm>
            <a:off x="6256866" y="2057401"/>
            <a:ext cx="5139268" cy="482600"/>
          </a:xfrm>
          <a:prstGeom prst="rect">
            <a:avLst/>
          </a:prstGeom>
          <a:solidFill>
            <a:srgbClr val="77777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Lato"/>
            </a:endParaRPr>
          </a:p>
        </p:txBody>
      </p:sp>
      <p:sp>
        <p:nvSpPr>
          <p:cNvPr id="68" name="Rectangle 67"/>
          <p:cNvSpPr/>
          <p:nvPr/>
        </p:nvSpPr>
        <p:spPr>
          <a:xfrm>
            <a:off x="6256866" y="2057400"/>
            <a:ext cx="5139268" cy="3657600"/>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Lato"/>
            </a:endParaRPr>
          </a:p>
        </p:txBody>
      </p:sp>
      <p:sp>
        <p:nvSpPr>
          <p:cNvPr id="69" name="TextBox 68"/>
          <p:cNvSpPr txBox="1"/>
          <p:nvPr/>
        </p:nvSpPr>
        <p:spPr>
          <a:xfrm>
            <a:off x="6566035" y="2187561"/>
            <a:ext cx="4475772" cy="199927"/>
          </a:xfrm>
          <a:prstGeom prst="rect">
            <a:avLst/>
          </a:prstGeom>
          <a:noFill/>
        </p:spPr>
        <p:txBody>
          <a:bodyPr wrap="square" lIns="0" tIns="0" rIns="0" bIns="0" rtlCol="0">
            <a:spAutoFit/>
          </a:bodyPr>
          <a:lstStyle/>
          <a:p>
            <a:pPr algn="just" defTabSz="914377">
              <a:lnSpc>
                <a:spcPts val="1733"/>
              </a:lnSpc>
              <a:spcAft>
                <a:spcPts val="1600"/>
              </a:spcAft>
            </a:pPr>
            <a:r>
              <a:rPr lang="en-US" sz="1333" b="1" cap="all" spc="27" dirty="0">
                <a:solidFill>
                  <a:prstClr val="white"/>
                </a:solidFill>
                <a:latin typeface="Lato" panose="020F0502020204030203" pitchFamily="34" charset="0"/>
              </a:rPr>
              <a:t>What has not changed </a:t>
            </a:r>
          </a:p>
        </p:txBody>
      </p:sp>
      <p:sp>
        <p:nvSpPr>
          <p:cNvPr id="72" name="TextBox 71"/>
          <p:cNvSpPr txBox="1"/>
          <p:nvPr/>
        </p:nvSpPr>
        <p:spPr>
          <a:xfrm>
            <a:off x="6954182" y="2692739"/>
            <a:ext cx="4087625" cy="410690"/>
          </a:xfrm>
          <a:prstGeom prst="rect">
            <a:avLst/>
          </a:prstGeom>
          <a:noFill/>
        </p:spPr>
        <p:txBody>
          <a:bodyPr wrap="square" lIns="0" tIns="0" rIns="0" bIns="0" rtlCol="0">
            <a:spAutoFit/>
          </a:bodyPr>
          <a:lstStyle/>
          <a:p>
            <a:pPr algn="just" defTabSz="914377">
              <a:lnSpc>
                <a:spcPts val="1733"/>
              </a:lnSpc>
              <a:spcAft>
                <a:spcPts val="1600"/>
              </a:spcAft>
            </a:pPr>
            <a:r>
              <a:rPr lang="en-US" sz="1067" dirty="0">
                <a:solidFill>
                  <a:srgbClr val="91969B"/>
                </a:solidFill>
                <a:latin typeface="Lato" panose="020F0502020204030203" pitchFamily="34" charset="0"/>
              </a:rPr>
              <a:t>Gifts to Government Officials are prohibited without written approval from University Relations </a:t>
            </a:r>
          </a:p>
        </p:txBody>
      </p:sp>
      <p:sp>
        <p:nvSpPr>
          <p:cNvPr id="77" name="TextBox 76"/>
          <p:cNvSpPr txBox="1"/>
          <p:nvPr/>
        </p:nvSpPr>
        <p:spPr>
          <a:xfrm>
            <a:off x="6954179" y="3731299"/>
            <a:ext cx="4087625" cy="192681"/>
          </a:xfrm>
          <a:prstGeom prst="rect">
            <a:avLst/>
          </a:prstGeom>
          <a:noFill/>
        </p:spPr>
        <p:txBody>
          <a:bodyPr wrap="square" lIns="0" tIns="0" rIns="0" bIns="0" rtlCol="0">
            <a:spAutoFit/>
          </a:bodyPr>
          <a:lstStyle/>
          <a:p>
            <a:pPr algn="just" defTabSz="914377">
              <a:lnSpc>
                <a:spcPts val="1733"/>
              </a:lnSpc>
              <a:spcAft>
                <a:spcPts val="1600"/>
              </a:spcAft>
            </a:pPr>
            <a:r>
              <a:rPr lang="en-US" sz="1067" dirty="0">
                <a:solidFill>
                  <a:srgbClr val="91969B"/>
                </a:solidFill>
                <a:latin typeface="Lato" panose="020F0502020204030203" pitchFamily="34" charset="0"/>
              </a:rPr>
              <a:t>Gifts may not be exchanged if they create a quid pro quo </a:t>
            </a:r>
          </a:p>
        </p:txBody>
      </p:sp>
      <p:sp>
        <p:nvSpPr>
          <p:cNvPr id="82" name="TextBox 81"/>
          <p:cNvSpPr txBox="1"/>
          <p:nvPr/>
        </p:nvSpPr>
        <p:spPr>
          <a:xfrm>
            <a:off x="6954180" y="4648363"/>
            <a:ext cx="4087625" cy="628698"/>
          </a:xfrm>
          <a:prstGeom prst="rect">
            <a:avLst/>
          </a:prstGeom>
          <a:noFill/>
        </p:spPr>
        <p:txBody>
          <a:bodyPr wrap="square" lIns="0" tIns="0" rIns="0" bIns="0" rtlCol="0">
            <a:spAutoFit/>
          </a:bodyPr>
          <a:lstStyle/>
          <a:p>
            <a:pPr algn="just" defTabSz="914377">
              <a:lnSpc>
                <a:spcPts val="1733"/>
              </a:lnSpc>
              <a:spcAft>
                <a:spcPts val="1600"/>
              </a:spcAft>
            </a:pPr>
            <a:r>
              <a:rPr lang="en-US" sz="1067" dirty="0">
                <a:solidFill>
                  <a:srgbClr val="91969B"/>
                </a:solidFill>
                <a:latin typeface="Lato" panose="020F0502020204030203" pitchFamily="34" charset="0"/>
              </a:rPr>
              <a:t>Consistent with longstanding practice, Honorarium is considered a payment for service and NOT a gift that requires disclosure under the G&amp;H policy</a:t>
            </a:r>
          </a:p>
        </p:txBody>
      </p:sp>
      <p:grpSp>
        <p:nvGrpSpPr>
          <p:cNvPr id="87" name="Group 86"/>
          <p:cNvGrpSpPr/>
          <p:nvPr/>
        </p:nvGrpSpPr>
        <p:grpSpPr>
          <a:xfrm>
            <a:off x="6566035" y="2782245"/>
            <a:ext cx="182644" cy="182640"/>
            <a:chOff x="4924526" y="2086684"/>
            <a:chExt cx="136983" cy="136980"/>
          </a:xfrm>
        </p:grpSpPr>
        <p:sp>
          <p:nvSpPr>
            <p:cNvPr id="73" name="Rectangle 72"/>
            <p:cNvSpPr/>
            <p:nvPr/>
          </p:nvSpPr>
          <p:spPr>
            <a:xfrm>
              <a:off x="4924526" y="2086684"/>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Lato"/>
              </a:endParaRPr>
            </a:p>
          </p:txBody>
        </p:sp>
        <p:sp>
          <p:nvSpPr>
            <p:cNvPr id="86" name="Freeform 62"/>
            <p:cNvSpPr>
              <a:spLocks/>
            </p:cNvSpPr>
            <p:nvPr/>
          </p:nvSpPr>
          <p:spPr bwMode="auto">
            <a:xfrm>
              <a:off x="4946729" y="2108510"/>
              <a:ext cx="92577" cy="93329"/>
            </a:xfrm>
            <a:custGeom>
              <a:avLst/>
              <a:gdLst>
                <a:gd name="T0" fmla="*/ 0 w 123"/>
                <a:gd name="T1" fmla="*/ 103 h 124"/>
                <a:gd name="T2" fmla="*/ 41 w 123"/>
                <a:gd name="T3" fmla="*/ 61 h 124"/>
                <a:gd name="T4" fmla="*/ 0 w 123"/>
                <a:gd name="T5" fmla="*/ 20 h 124"/>
                <a:gd name="T6" fmla="*/ 20 w 123"/>
                <a:gd name="T7" fmla="*/ 0 h 124"/>
                <a:gd name="T8" fmla="*/ 61 w 123"/>
                <a:gd name="T9" fmla="*/ 41 h 124"/>
                <a:gd name="T10" fmla="*/ 103 w 123"/>
                <a:gd name="T11" fmla="*/ 0 h 124"/>
                <a:gd name="T12" fmla="*/ 123 w 123"/>
                <a:gd name="T13" fmla="*/ 20 h 124"/>
                <a:gd name="T14" fmla="*/ 82 w 123"/>
                <a:gd name="T15" fmla="*/ 61 h 124"/>
                <a:gd name="T16" fmla="*/ 123 w 123"/>
                <a:gd name="T17" fmla="*/ 103 h 124"/>
                <a:gd name="T18" fmla="*/ 103 w 123"/>
                <a:gd name="T19" fmla="*/ 124 h 124"/>
                <a:gd name="T20" fmla="*/ 61 w 123"/>
                <a:gd name="T21" fmla="*/ 83 h 124"/>
                <a:gd name="T22" fmla="*/ 20 w 123"/>
                <a:gd name="T23" fmla="*/ 124 h 124"/>
                <a:gd name="T24" fmla="*/ 0 w 123"/>
                <a:gd name="T25" fmla="*/ 10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4">
                  <a:moveTo>
                    <a:pt x="0" y="103"/>
                  </a:moveTo>
                  <a:lnTo>
                    <a:pt x="41" y="61"/>
                  </a:lnTo>
                  <a:lnTo>
                    <a:pt x="0" y="20"/>
                  </a:lnTo>
                  <a:lnTo>
                    <a:pt x="20" y="0"/>
                  </a:lnTo>
                  <a:lnTo>
                    <a:pt x="61" y="41"/>
                  </a:lnTo>
                  <a:lnTo>
                    <a:pt x="103" y="0"/>
                  </a:lnTo>
                  <a:lnTo>
                    <a:pt x="123" y="20"/>
                  </a:lnTo>
                  <a:lnTo>
                    <a:pt x="82" y="61"/>
                  </a:lnTo>
                  <a:lnTo>
                    <a:pt x="123" y="103"/>
                  </a:lnTo>
                  <a:lnTo>
                    <a:pt x="103" y="124"/>
                  </a:lnTo>
                  <a:lnTo>
                    <a:pt x="61" y="83"/>
                  </a:lnTo>
                  <a:lnTo>
                    <a:pt x="20" y="124"/>
                  </a:lnTo>
                  <a:lnTo>
                    <a:pt x="0" y="103"/>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Lato"/>
              </a:endParaRPr>
            </a:p>
          </p:txBody>
        </p:sp>
      </p:grpSp>
      <p:grpSp>
        <p:nvGrpSpPr>
          <p:cNvPr id="97" name="Group 96"/>
          <p:cNvGrpSpPr/>
          <p:nvPr/>
        </p:nvGrpSpPr>
        <p:grpSpPr>
          <a:xfrm>
            <a:off x="6566035" y="3770440"/>
            <a:ext cx="182644" cy="182640"/>
            <a:chOff x="4924526" y="2086684"/>
            <a:chExt cx="136983" cy="136980"/>
          </a:xfrm>
        </p:grpSpPr>
        <p:sp>
          <p:nvSpPr>
            <p:cNvPr id="98" name="Rectangle 97"/>
            <p:cNvSpPr/>
            <p:nvPr/>
          </p:nvSpPr>
          <p:spPr>
            <a:xfrm>
              <a:off x="4924526" y="2086684"/>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Lato"/>
              </a:endParaRPr>
            </a:p>
          </p:txBody>
        </p:sp>
        <p:sp>
          <p:nvSpPr>
            <p:cNvPr id="99" name="Freeform 62"/>
            <p:cNvSpPr>
              <a:spLocks/>
            </p:cNvSpPr>
            <p:nvPr/>
          </p:nvSpPr>
          <p:spPr bwMode="auto">
            <a:xfrm>
              <a:off x="4946729" y="2108510"/>
              <a:ext cx="92577" cy="93329"/>
            </a:xfrm>
            <a:custGeom>
              <a:avLst/>
              <a:gdLst>
                <a:gd name="T0" fmla="*/ 0 w 123"/>
                <a:gd name="T1" fmla="*/ 103 h 124"/>
                <a:gd name="T2" fmla="*/ 41 w 123"/>
                <a:gd name="T3" fmla="*/ 61 h 124"/>
                <a:gd name="T4" fmla="*/ 0 w 123"/>
                <a:gd name="T5" fmla="*/ 20 h 124"/>
                <a:gd name="T6" fmla="*/ 20 w 123"/>
                <a:gd name="T7" fmla="*/ 0 h 124"/>
                <a:gd name="T8" fmla="*/ 61 w 123"/>
                <a:gd name="T9" fmla="*/ 41 h 124"/>
                <a:gd name="T10" fmla="*/ 103 w 123"/>
                <a:gd name="T11" fmla="*/ 0 h 124"/>
                <a:gd name="T12" fmla="*/ 123 w 123"/>
                <a:gd name="T13" fmla="*/ 20 h 124"/>
                <a:gd name="T14" fmla="*/ 82 w 123"/>
                <a:gd name="T15" fmla="*/ 61 h 124"/>
                <a:gd name="T16" fmla="*/ 123 w 123"/>
                <a:gd name="T17" fmla="*/ 103 h 124"/>
                <a:gd name="T18" fmla="*/ 103 w 123"/>
                <a:gd name="T19" fmla="*/ 124 h 124"/>
                <a:gd name="T20" fmla="*/ 61 w 123"/>
                <a:gd name="T21" fmla="*/ 83 h 124"/>
                <a:gd name="T22" fmla="*/ 20 w 123"/>
                <a:gd name="T23" fmla="*/ 124 h 124"/>
                <a:gd name="T24" fmla="*/ 0 w 123"/>
                <a:gd name="T25" fmla="*/ 10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4">
                  <a:moveTo>
                    <a:pt x="0" y="103"/>
                  </a:moveTo>
                  <a:lnTo>
                    <a:pt x="41" y="61"/>
                  </a:lnTo>
                  <a:lnTo>
                    <a:pt x="0" y="20"/>
                  </a:lnTo>
                  <a:lnTo>
                    <a:pt x="20" y="0"/>
                  </a:lnTo>
                  <a:lnTo>
                    <a:pt x="61" y="41"/>
                  </a:lnTo>
                  <a:lnTo>
                    <a:pt x="103" y="0"/>
                  </a:lnTo>
                  <a:lnTo>
                    <a:pt x="123" y="20"/>
                  </a:lnTo>
                  <a:lnTo>
                    <a:pt x="82" y="61"/>
                  </a:lnTo>
                  <a:lnTo>
                    <a:pt x="123" y="103"/>
                  </a:lnTo>
                  <a:lnTo>
                    <a:pt x="103" y="124"/>
                  </a:lnTo>
                  <a:lnTo>
                    <a:pt x="61" y="83"/>
                  </a:lnTo>
                  <a:lnTo>
                    <a:pt x="20" y="124"/>
                  </a:lnTo>
                  <a:lnTo>
                    <a:pt x="0" y="103"/>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Lato"/>
              </a:endParaRPr>
            </a:p>
          </p:txBody>
        </p:sp>
      </p:grpSp>
      <p:grpSp>
        <p:nvGrpSpPr>
          <p:cNvPr id="100" name="Group 99"/>
          <p:cNvGrpSpPr/>
          <p:nvPr/>
        </p:nvGrpSpPr>
        <p:grpSpPr>
          <a:xfrm>
            <a:off x="6566035" y="4775305"/>
            <a:ext cx="182644" cy="182640"/>
            <a:chOff x="4924526" y="2086684"/>
            <a:chExt cx="136983" cy="136980"/>
          </a:xfrm>
        </p:grpSpPr>
        <p:sp>
          <p:nvSpPr>
            <p:cNvPr id="101" name="Rectangle 100"/>
            <p:cNvSpPr/>
            <p:nvPr/>
          </p:nvSpPr>
          <p:spPr>
            <a:xfrm>
              <a:off x="4924526" y="2086684"/>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Lato"/>
              </a:endParaRPr>
            </a:p>
          </p:txBody>
        </p:sp>
        <p:sp>
          <p:nvSpPr>
            <p:cNvPr id="102" name="Freeform 62"/>
            <p:cNvSpPr>
              <a:spLocks/>
            </p:cNvSpPr>
            <p:nvPr/>
          </p:nvSpPr>
          <p:spPr bwMode="auto">
            <a:xfrm>
              <a:off x="4946729" y="2108510"/>
              <a:ext cx="92577" cy="93329"/>
            </a:xfrm>
            <a:custGeom>
              <a:avLst/>
              <a:gdLst>
                <a:gd name="T0" fmla="*/ 0 w 123"/>
                <a:gd name="T1" fmla="*/ 103 h 124"/>
                <a:gd name="T2" fmla="*/ 41 w 123"/>
                <a:gd name="T3" fmla="*/ 61 h 124"/>
                <a:gd name="T4" fmla="*/ 0 w 123"/>
                <a:gd name="T5" fmla="*/ 20 h 124"/>
                <a:gd name="T6" fmla="*/ 20 w 123"/>
                <a:gd name="T7" fmla="*/ 0 h 124"/>
                <a:gd name="T8" fmla="*/ 61 w 123"/>
                <a:gd name="T9" fmla="*/ 41 h 124"/>
                <a:gd name="T10" fmla="*/ 103 w 123"/>
                <a:gd name="T11" fmla="*/ 0 h 124"/>
                <a:gd name="T12" fmla="*/ 123 w 123"/>
                <a:gd name="T13" fmla="*/ 20 h 124"/>
                <a:gd name="T14" fmla="*/ 82 w 123"/>
                <a:gd name="T15" fmla="*/ 61 h 124"/>
                <a:gd name="T16" fmla="*/ 123 w 123"/>
                <a:gd name="T17" fmla="*/ 103 h 124"/>
                <a:gd name="T18" fmla="*/ 103 w 123"/>
                <a:gd name="T19" fmla="*/ 124 h 124"/>
                <a:gd name="T20" fmla="*/ 61 w 123"/>
                <a:gd name="T21" fmla="*/ 83 h 124"/>
                <a:gd name="T22" fmla="*/ 20 w 123"/>
                <a:gd name="T23" fmla="*/ 124 h 124"/>
                <a:gd name="T24" fmla="*/ 0 w 123"/>
                <a:gd name="T25" fmla="*/ 10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4">
                  <a:moveTo>
                    <a:pt x="0" y="103"/>
                  </a:moveTo>
                  <a:lnTo>
                    <a:pt x="41" y="61"/>
                  </a:lnTo>
                  <a:lnTo>
                    <a:pt x="0" y="20"/>
                  </a:lnTo>
                  <a:lnTo>
                    <a:pt x="20" y="0"/>
                  </a:lnTo>
                  <a:lnTo>
                    <a:pt x="61" y="41"/>
                  </a:lnTo>
                  <a:lnTo>
                    <a:pt x="103" y="0"/>
                  </a:lnTo>
                  <a:lnTo>
                    <a:pt x="123" y="20"/>
                  </a:lnTo>
                  <a:lnTo>
                    <a:pt x="82" y="61"/>
                  </a:lnTo>
                  <a:lnTo>
                    <a:pt x="123" y="103"/>
                  </a:lnTo>
                  <a:lnTo>
                    <a:pt x="103" y="124"/>
                  </a:lnTo>
                  <a:lnTo>
                    <a:pt x="61" y="83"/>
                  </a:lnTo>
                  <a:lnTo>
                    <a:pt x="20" y="124"/>
                  </a:lnTo>
                  <a:lnTo>
                    <a:pt x="0" y="103"/>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Lato"/>
              </a:endParaRPr>
            </a:p>
          </p:txBody>
        </p:sp>
      </p:grpSp>
      <p:grpSp>
        <p:nvGrpSpPr>
          <p:cNvPr id="5" name="Group 4"/>
          <p:cNvGrpSpPr/>
          <p:nvPr/>
        </p:nvGrpSpPr>
        <p:grpSpPr>
          <a:xfrm>
            <a:off x="1100799" y="3757773"/>
            <a:ext cx="218940" cy="195307"/>
            <a:chOff x="825599" y="2818330"/>
            <a:chExt cx="164205" cy="146480"/>
          </a:xfrm>
        </p:grpSpPr>
        <p:sp>
          <p:nvSpPr>
            <p:cNvPr id="104" name="Rectangle 103"/>
            <p:cNvSpPr/>
            <p:nvPr/>
          </p:nvSpPr>
          <p:spPr>
            <a:xfrm>
              <a:off x="825599" y="2827830"/>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Lato"/>
              </a:endParaRPr>
            </a:p>
          </p:txBody>
        </p:sp>
        <p:sp>
          <p:nvSpPr>
            <p:cNvPr id="105" name="Freeform 64"/>
            <p:cNvSpPr>
              <a:spLocks/>
            </p:cNvSpPr>
            <p:nvPr/>
          </p:nvSpPr>
          <p:spPr bwMode="auto">
            <a:xfrm>
              <a:off x="837732" y="2818330"/>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Lato"/>
              </a:endParaRPr>
            </a:p>
          </p:txBody>
        </p:sp>
      </p:grpSp>
      <p:grpSp>
        <p:nvGrpSpPr>
          <p:cNvPr id="6" name="Group 5"/>
          <p:cNvGrpSpPr/>
          <p:nvPr/>
        </p:nvGrpSpPr>
        <p:grpSpPr>
          <a:xfrm>
            <a:off x="1100799" y="4762639"/>
            <a:ext cx="218940" cy="195307"/>
            <a:chOff x="825599" y="3571979"/>
            <a:chExt cx="164205" cy="146480"/>
          </a:xfrm>
        </p:grpSpPr>
        <p:sp>
          <p:nvSpPr>
            <p:cNvPr id="107" name="Rectangle 106"/>
            <p:cNvSpPr/>
            <p:nvPr/>
          </p:nvSpPr>
          <p:spPr>
            <a:xfrm>
              <a:off x="825599" y="3581479"/>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Lato"/>
              </a:endParaRPr>
            </a:p>
          </p:txBody>
        </p:sp>
        <p:sp>
          <p:nvSpPr>
            <p:cNvPr id="108" name="Freeform 64"/>
            <p:cNvSpPr>
              <a:spLocks/>
            </p:cNvSpPr>
            <p:nvPr/>
          </p:nvSpPr>
          <p:spPr bwMode="auto">
            <a:xfrm>
              <a:off x="837732" y="3571979"/>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Lato"/>
              </a:endParaRPr>
            </a:p>
          </p:txBody>
        </p:sp>
      </p:grpSp>
      <p:sp>
        <p:nvSpPr>
          <p:cNvPr id="37" name="TextBox 36">
            <a:extLst>
              <a:ext uri="{FF2B5EF4-FFF2-40B4-BE49-F238E27FC236}">
                <a16:creationId xmlns:a16="http://schemas.microsoft.com/office/drawing/2014/main" id="{30B9BB4C-3D26-B95A-8F7E-3ECBA88EB437}"/>
              </a:ext>
            </a:extLst>
          </p:cNvPr>
          <p:cNvSpPr txBox="1"/>
          <p:nvPr/>
        </p:nvSpPr>
        <p:spPr>
          <a:xfrm>
            <a:off x="1432681" y="4648363"/>
            <a:ext cx="4143890" cy="503023"/>
          </a:xfrm>
          <a:prstGeom prst="rect">
            <a:avLst/>
          </a:prstGeom>
          <a:noFill/>
        </p:spPr>
        <p:txBody>
          <a:bodyPr wrap="square">
            <a:spAutoFit/>
          </a:bodyPr>
          <a:lstStyle/>
          <a:p>
            <a:pPr algn="just" defTabSz="914377">
              <a:lnSpc>
                <a:spcPts val="1733"/>
              </a:lnSpc>
              <a:spcAft>
                <a:spcPts val="1600"/>
              </a:spcAft>
            </a:pPr>
            <a:r>
              <a:rPr lang="en-US" sz="1067" dirty="0">
                <a:solidFill>
                  <a:srgbClr val="91969B"/>
                </a:solidFill>
                <a:latin typeface="Lato" panose="020F0502020204030203" pitchFamily="34" charset="0"/>
              </a:rPr>
              <a:t>Drafted with extensive input and engagement from stakeholders across the university </a:t>
            </a:r>
          </a:p>
        </p:txBody>
      </p:sp>
      <p:sp>
        <p:nvSpPr>
          <p:cNvPr id="38" name="TextBox 37">
            <a:extLst>
              <a:ext uri="{FF2B5EF4-FFF2-40B4-BE49-F238E27FC236}">
                <a16:creationId xmlns:a16="http://schemas.microsoft.com/office/drawing/2014/main" id="{42C520F2-0604-EDFC-16B7-B4640FE9E1E6}"/>
              </a:ext>
            </a:extLst>
          </p:cNvPr>
          <p:cNvSpPr txBox="1"/>
          <p:nvPr/>
        </p:nvSpPr>
        <p:spPr>
          <a:xfrm>
            <a:off x="1488946" y="3670551"/>
            <a:ext cx="4087625" cy="628698"/>
          </a:xfrm>
          <a:prstGeom prst="rect">
            <a:avLst/>
          </a:prstGeom>
          <a:noFill/>
        </p:spPr>
        <p:txBody>
          <a:bodyPr wrap="square" lIns="0" tIns="0" rIns="0" bIns="0" rtlCol="0">
            <a:spAutoFit/>
          </a:bodyPr>
          <a:lstStyle/>
          <a:p>
            <a:pPr defTabSz="914377">
              <a:lnSpc>
                <a:spcPts val="1733"/>
              </a:lnSpc>
              <a:spcAft>
                <a:spcPts val="1600"/>
              </a:spcAft>
            </a:pPr>
            <a:r>
              <a:rPr lang="en-US" sz="1067" dirty="0">
                <a:solidFill>
                  <a:srgbClr val="91969B"/>
                </a:solidFill>
                <a:latin typeface="Lato" panose="020F0502020204030203" pitchFamily="34" charset="0"/>
              </a:rPr>
              <a:t>Places responsibility on faculty and staff to inform their supervisor, Department Chair, or Dean of Gifts and Hospitality over the disclosure threshold​</a:t>
            </a:r>
          </a:p>
        </p:txBody>
      </p:sp>
      <p:sp>
        <p:nvSpPr>
          <p:cNvPr id="36" name="TextBox 35">
            <a:extLst>
              <a:ext uri="{FF2B5EF4-FFF2-40B4-BE49-F238E27FC236}">
                <a16:creationId xmlns:a16="http://schemas.microsoft.com/office/drawing/2014/main" id="{6A7C7F55-6C55-F1B8-DB5A-D96AC23CE45B}"/>
              </a:ext>
            </a:extLst>
          </p:cNvPr>
          <p:cNvSpPr txBox="1"/>
          <p:nvPr/>
        </p:nvSpPr>
        <p:spPr>
          <a:xfrm>
            <a:off x="1100799" y="2174187"/>
            <a:ext cx="4475772" cy="199927"/>
          </a:xfrm>
          <a:prstGeom prst="rect">
            <a:avLst/>
          </a:prstGeom>
          <a:noFill/>
        </p:spPr>
        <p:txBody>
          <a:bodyPr wrap="square" lIns="0" tIns="0" rIns="0" bIns="0" rtlCol="0">
            <a:spAutoFit/>
          </a:bodyPr>
          <a:lstStyle/>
          <a:p>
            <a:pPr algn="just" defTabSz="914377">
              <a:lnSpc>
                <a:spcPts val="1733"/>
              </a:lnSpc>
              <a:spcAft>
                <a:spcPts val="1600"/>
              </a:spcAft>
            </a:pPr>
            <a:r>
              <a:rPr lang="en-US" sz="1333" b="1" cap="all" spc="27" dirty="0">
                <a:solidFill>
                  <a:prstClr val="white"/>
                </a:solidFill>
                <a:latin typeface="Lato" panose="020F0502020204030203" pitchFamily="34" charset="0"/>
              </a:rPr>
              <a:t>Key Hallmarks of updated policy </a:t>
            </a:r>
          </a:p>
        </p:txBody>
      </p:sp>
    </p:spTree>
    <p:extLst>
      <p:ext uri="{BB962C8B-B14F-4D97-AF65-F5344CB8AC3E}">
        <p14:creationId xmlns:p14="http://schemas.microsoft.com/office/powerpoint/2010/main" val="221297754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EC5F653C-BCBA-AC39-1F8E-F81DF0C96B11}"/>
              </a:ext>
            </a:extLst>
          </p:cNvPr>
          <p:cNvSpPr txBox="1"/>
          <p:nvPr/>
        </p:nvSpPr>
        <p:spPr>
          <a:xfrm>
            <a:off x="1023457" y="1593908"/>
            <a:ext cx="4907560" cy="4756558"/>
          </a:xfrm>
          <a:prstGeom prst="rect">
            <a:avLst/>
          </a:prstGeom>
          <a:noFill/>
          <a:ln>
            <a:solidFill>
              <a:schemeClr val="accent2"/>
            </a:solidFill>
          </a:ln>
        </p:spPr>
        <p:txBody>
          <a:bodyPr wrap="square" rtlCol="0">
            <a:spAutoFit/>
          </a:bodyPr>
          <a:lstStyle/>
          <a:p>
            <a:endParaRPr lang="en-US" dirty="0"/>
          </a:p>
        </p:txBody>
      </p:sp>
      <p:sp>
        <p:nvSpPr>
          <p:cNvPr id="41" name="TextBox 40">
            <a:extLst>
              <a:ext uri="{FF2B5EF4-FFF2-40B4-BE49-F238E27FC236}">
                <a16:creationId xmlns:a16="http://schemas.microsoft.com/office/drawing/2014/main" id="{69ADC00A-C27E-5EE9-2E49-6DC455E03C81}"/>
              </a:ext>
            </a:extLst>
          </p:cNvPr>
          <p:cNvSpPr txBox="1"/>
          <p:nvPr/>
        </p:nvSpPr>
        <p:spPr>
          <a:xfrm>
            <a:off x="6375152" y="1593908"/>
            <a:ext cx="4793391" cy="4756558"/>
          </a:xfrm>
          <a:prstGeom prst="rect">
            <a:avLst/>
          </a:prstGeom>
          <a:noFill/>
          <a:ln>
            <a:solidFill>
              <a:schemeClr val="accent2"/>
            </a:solidFill>
          </a:ln>
        </p:spPr>
        <p:txBody>
          <a:bodyPr wrap="square" rtlCol="0">
            <a:spAutoFit/>
          </a:bodyPr>
          <a:lstStyle/>
          <a:p>
            <a:endParaRPr lang="en-US" dirty="0"/>
          </a:p>
        </p:txBody>
      </p:sp>
      <p:sp>
        <p:nvSpPr>
          <p:cNvPr id="2" name="Text Placeholder 1"/>
          <p:cNvSpPr>
            <a:spLocks noGrp="1"/>
          </p:cNvSpPr>
          <p:nvPr>
            <p:ph type="body" sz="quarter" idx="10"/>
          </p:nvPr>
        </p:nvSpPr>
        <p:spPr/>
        <p:txBody>
          <a:bodyPr/>
          <a:lstStyle/>
          <a:p>
            <a:r>
              <a:rPr lang="en-US" sz="2800" dirty="0"/>
              <a:t>Managing Conflicts at </a:t>
            </a:r>
            <a:r>
              <a:rPr lang="en-US" sz="2800" dirty="0">
                <a:solidFill>
                  <a:schemeClr val="accent2"/>
                </a:solidFill>
              </a:rPr>
              <a:t>USC</a:t>
            </a:r>
          </a:p>
        </p:txBody>
      </p:sp>
      <p:grpSp>
        <p:nvGrpSpPr>
          <p:cNvPr id="4" name="Group 3"/>
          <p:cNvGrpSpPr/>
          <p:nvPr/>
        </p:nvGrpSpPr>
        <p:grpSpPr>
          <a:xfrm>
            <a:off x="1114672" y="1724221"/>
            <a:ext cx="4644124" cy="4566142"/>
            <a:chOff x="728229" y="2862253"/>
            <a:chExt cx="2159379" cy="3424608"/>
          </a:xfrm>
        </p:grpSpPr>
        <p:sp>
          <p:nvSpPr>
            <p:cNvPr id="5" name="TextBox 4"/>
            <p:cNvSpPr txBox="1"/>
            <p:nvPr/>
          </p:nvSpPr>
          <p:spPr>
            <a:xfrm>
              <a:off x="728229" y="3134169"/>
              <a:ext cx="2159379" cy="3152692"/>
            </a:xfrm>
            <a:prstGeom prst="rect">
              <a:avLst/>
            </a:prstGeom>
            <a:noFill/>
            <a:ln>
              <a:noFill/>
            </a:ln>
          </p:spPr>
          <p:txBody>
            <a:bodyPr wrap="square" lIns="0" tIns="0" rIns="0" bIns="0" rtlCol="0">
              <a:spAutoFit/>
            </a:bodyPr>
            <a:lstStyle/>
            <a:p>
              <a:pPr algn="ctr" defTabSz="914377">
                <a:lnSpc>
                  <a:spcPct val="130000"/>
                </a:lnSpc>
                <a:spcAft>
                  <a:spcPts val="800"/>
                </a:spcAft>
              </a:pPr>
              <a:r>
                <a:rPr lang="en-US" sz="1067" b="1" dirty="0">
                  <a:solidFill>
                    <a:schemeClr val="accent2"/>
                  </a:solidFill>
                  <a:latin typeface="Lato" panose="020F0502020204030203" pitchFamily="34" charset="0"/>
                  <a:ea typeface="Open Sans Light" panose="020B0306030504020204" pitchFamily="34" charset="0"/>
                  <a:cs typeface="Open Sans Light" panose="020B0306030504020204" pitchFamily="34" charset="0"/>
                </a:rPr>
                <a:t>Prohibited Conflicts: </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Faculty or staff having a direct reporting relationship over a close relation</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Accepting a business opportunity learned of in the course of employment with USC that also represents an opportunity for USC</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Using university resources or supplies (except for incidental use) outside the scope of employment</a:t>
              </a:r>
            </a:p>
            <a:p>
              <a:pPr algn="ctr" defTabSz="914377">
                <a:lnSpc>
                  <a:spcPct val="130000"/>
                </a:lnSpc>
                <a:spcAft>
                  <a:spcPts val="800"/>
                </a:spcAft>
              </a:pPr>
              <a:r>
                <a:rPr lang="en-US" sz="1067" b="1" dirty="0">
                  <a:solidFill>
                    <a:schemeClr val="accent2"/>
                  </a:solidFill>
                  <a:latin typeface="Lato" panose="020F0502020204030203" pitchFamily="34" charset="0"/>
                  <a:ea typeface="Open Sans Light" panose="020B0306030504020204" pitchFamily="34" charset="0"/>
                  <a:cs typeface="Open Sans Light" panose="020B0306030504020204" pitchFamily="34" charset="0"/>
                </a:rPr>
                <a:t>Disclosure* is required when: </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Outside activities compete with USC </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Outside activities involve a time commitment that conflicts with availability to perform work for USC </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Faculty or staff that work in the same department are also Close Relations </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Faculty or staff have ownership or a management role in a company that is seeking to do business with USC</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G&amp;H exchanged with a Third party exceeds monetary thresholds</a:t>
              </a:r>
            </a:p>
            <a:p>
              <a:pPr marL="171450" indent="-171450" algn="ctr" defTabSz="914377">
                <a:lnSpc>
                  <a:spcPct val="130000"/>
                </a:lnSpc>
                <a:spcAft>
                  <a:spcPts val="800"/>
                </a:spcAft>
                <a:buFont typeface="Arial" panose="020B0604020202020204" pitchFamily="34" charset="0"/>
                <a:buChar char="•"/>
              </a:pPr>
              <a:endPar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728229" y="2862253"/>
              <a:ext cx="2103016" cy="153841"/>
            </a:xfrm>
            <a:prstGeom prst="rect">
              <a:avLst/>
            </a:prstGeom>
            <a:noFill/>
            <a:ln>
              <a:noFill/>
            </a:ln>
          </p:spPr>
          <p:txBody>
            <a:bodyPr wrap="square" lIns="0" tIns="0" rIns="0" bIns="0" rtlCol="0">
              <a:spAutoFit/>
            </a:bodyPr>
            <a:lstStyle/>
            <a:p>
              <a:pPr algn="ctr" defTabSz="914377"/>
              <a:r>
                <a:rPr lang="en-US" sz="1333" b="1" cap="all" spc="27" dirty="0">
                  <a:solidFill>
                    <a:srgbClr val="4B5050"/>
                  </a:solidFill>
                  <a:latin typeface="Lato" panose="020F0502020204030203" pitchFamily="34" charset="0"/>
                  <a:cs typeface="Poppins SemiBold" panose="02000000000000000000" pitchFamily="2" charset="0"/>
                </a:rPr>
                <a:t>Conflict of Interest &amp; commitment</a:t>
              </a:r>
            </a:p>
          </p:txBody>
        </p:sp>
      </p:grpSp>
      <p:sp>
        <p:nvSpPr>
          <p:cNvPr id="29" name="TextBox 28"/>
          <p:cNvSpPr txBox="1"/>
          <p:nvPr/>
        </p:nvSpPr>
        <p:spPr>
          <a:xfrm>
            <a:off x="6670164" y="1695025"/>
            <a:ext cx="4020935" cy="205121"/>
          </a:xfrm>
          <a:prstGeom prst="rect">
            <a:avLst/>
          </a:prstGeom>
          <a:noFill/>
          <a:ln>
            <a:noFill/>
          </a:ln>
        </p:spPr>
        <p:txBody>
          <a:bodyPr wrap="square" lIns="0" tIns="0" rIns="0" bIns="0" rtlCol="0">
            <a:spAutoFit/>
          </a:bodyPr>
          <a:lstStyle/>
          <a:p>
            <a:pPr algn="ctr" defTabSz="914377"/>
            <a:r>
              <a:rPr lang="en-US" sz="1333" b="1" cap="all" spc="27" dirty="0">
                <a:solidFill>
                  <a:srgbClr val="4B5050"/>
                </a:solidFill>
                <a:latin typeface="Lato" panose="020F0502020204030203" pitchFamily="34" charset="0"/>
                <a:cs typeface="Poppins SemiBold" panose="02000000000000000000" pitchFamily="2" charset="0"/>
              </a:rPr>
              <a:t>Conflict of interest in research</a:t>
            </a:r>
          </a:p>
        </p:txBody>
      </p:sp>
      <p:sp>
        <p:nvSpPr>
          <p:cNvPr id="39" name="TextBox 38">
            <a:extLst>
              <a:ext uri="{FF2B5EF4-FFF2-40B4-BE49-F238E27FC236}">
                <a16:creationId xmlns:a16="http://schemas.microsoft.com/office/drawing/2014/main" id="{B68A272B-5430-A33A-3D9F-4D2333269A56}"/>
              </a:ext>
            </a:extLst>
          </p:cNvPr>
          <p:cNvSpPr txBox="1"/>
          <p:nvPr/>
        </p:nvSpPr>
        <p:spPr>
          <a:xfrm>
            <a:off x="6433204" y="1935757"/>
            <a:ext cx="4644124" cy="4211859"/>
          </a:xfrm>
          <a:prstGeom prst="rect">
            <a:avLst/>
          </a:prstGeom>
          <a:noFill/>
          <a:ln>
            <a:noFill/>
          </a:ln>
        </p:spPr>
        <p:txBody>
          <a:bodyPr wrap="square" lIns="0" tIns="0" rIns="0" bIns="0" rtlCol="0">
            <a:spAutoFit/>
          </a:bodyPr>
          <a:lstStyle/>
          <a:p>
            <a:pPr algn="ctr" defTabSz="914377">
              <a:lnSpc>
                <a:spcPct val="130000"/>
              </a:lnSpc>
              <a:spcAft>
                <a:spcPts val="800"/>
              </a:spcAft>
            </a:pPr>
            <a:r>
              <a:rPr lang="en-US" sz="1067" b="1" dirty="0">
                <a:solidFill>
                  <a:schemeClr val="accent2"/>
                </a:solidFill>
                <a:latin typeface="Lato" panose="020F0502020204030203" pitchFamily="34" charset="0"/>
                <a:ea typeface="Open Sans Light" panose="020B0306030504020204" pitchFamily="34" charset="0"/>
                <a:cs typeface="Open Sans Light" panose="020B0306030504020204" pitchFamily="34" charset="0"/>
              </a:rPr>
              <a:t>Prohibited Conflicts: </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Participating in a paid “speakers bureau” for a research sponsor</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Any personal incentive payments, bonus payments, finder fees, or any type of payment or incentive based on outcome</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Any sponsored agreement in which publication rights are restricted, except for reasonable delays in order to protect proprietary rights</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Accepting personal gifts, gratuities or special favors from an actual or prospective sponsor of an investigator’s research, other than occasional gifts of nominal or modest value</a:t>
            </a:r>
          </a:p>
          <a:p>
            <a:pPr algn="ctr" defTabSz="914377">
              <a:lnSpc>
                <a:spcPct val="130000"/>
              </a:lnSpc>
              <a:spcAft>
                <a:spcPts val="800"/>
              </a:spcAft>
            </a:pPr>
            <a:r>
              <a:rPr lang="en-US" sz="1067" b="1" dirty="0">
                <a:solidFill>
                  <a:schemeClr val="accent2"/>
                </a:solidFill>
                <a:latin typeface="Lato" panose="020F0502020204030203" pitchFamily="34" charset="0"/>
                <a:ea typeface="Open Sans Light" panose="020B0306030504020204" pitchFamily="34" charset="0"/>
                <a:cs typeface="Open Sans Light" panose="020B0306030504020204" pitchFamily="34" charset="0"/>
              </a:rPr>
              <a:t>Disclosure is required when: </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Faculty or research staff hold a management role, have any amount of private equity interest, hold publicly traded equity over $5k, or earn payments for services of $5k or more in a research sponsor or company with a financial interest in the research</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 Payment for services related to promoting, marketing or selling products</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Retaining a student for paid or unpaid services </a:t>
            </a:r>
          </a:p>
        </p:txBody>
      </p:sp>
      <p:sp>
        <p:nvSpPr>
          <p:cNvPr id="40" name="Text Placeholder 2">
            <a:extLst>
              <a:ext uri="{FF2B5EF4-FFF2-40B4-BE49-F238E27FC236}">
                <a16:creationId xmlns:a16="http://schemas.microsoft.com/office/drawing/2014/main" id="{1681346D-CB02-5A35-F0F8-369C3008221A}"/>
              </a:ext>
            </a:extLst>
          </p:cNvPr>
          <p:cNvSpPr>
            <a:spLocks noGrp="1"/>
          </p:cNvSpPr>
          <p:nvPr>
            <p:ph type="body" sz="quarter" idx="11"/>
          </p:nvPr>
        </p:nvSpPr>
        <p:spPr>
          <a:xfrm>
            <a:off x="808565" y="1274199"/>
            <a:ext cx="10604499" cy="188459"/>
          </a:xfrm>
        </p:spPr>
        <p:txBody>
          <a:bodyPr/>
          <a:lstStyle/>
          <a:p>
            <a:r>
              <a:rPr lang="en-US" dirty="0"/>
              <a:t>USC has three core policies and language in the  Faculty Handbook which address faculty and staff conflicts of interest </a:t>
            </a:r>
          </a:p>
        </p:txBody>
      </p:sp>
      <p:sp>
        <p:nvSpPr>
          <p:cNvPr id="24" name="TextBox 23">
            <a:extLst>
              <a:ext uri="{FF2B5EF4-FFF2-40B4-BE49-F238E27FC236}">
                <a16:creationId xmlns:a16="http://schemas.microsoft.com/office/drawing/2014/main" id="{2136EEA2-77ED-8A06-6FEC-407C6C5A3284}"/>
              </a:ext>
            </a:extLst>
          </p:cNvPr>
          <p:cNvSpPr txBox="1"/>
          <p:nvPr/>
        </p:nvSpPr>
        <p:spPr>
          <a:xfrm>
            <a:off x="693138" y="6447797"/>
            <a:ext cx="10131316" cy="276999"/>
          </a:xfrm>
          <a:prstGeom prst="rect">
            <a:avLst/>
          </a:prstGeom>
          <a:noFill/>
        </p:spPr>
        <p:txBody>
          <a:bodyPr wrap="square" rtlCol="0">
            <a:spAutoFit/>
          </a:bodyPr>
          <a:lstStyle/>
          <a:p>
            <a:r>
              <a:rPr lang="en-US" sz="1200" dirty="0"/>
              <a:t>*Also requires supervisor, department chair, or Dean approval </a:t>
            </a:r>
          </a:p>
        </p:txBody>
      </p:sp>
    </p:spTree>
    <p:extLst>
      <p:ext uri="{BB962C8B-B14F-4D97-AF65-F5344CB8AC3E}">
        <p14:creationId xmlns:p14="http://schemas.microsoft.com/office/powerpoint/2010/main" val="96370951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EC5F653C-BCBA-AC39-1F8E-F81DF0C96B11}"/>
              </a:ext>
            </a:extLst>
          </p:cNvPr>
          <p:cNvSpPr txBox="1"/>
          <p:nvPr/>
        </p:nvSpPr>
        <p:spPr>
          <a:xfrm>
            <a:off x="1023457" y="1593908"/>
            <a:ext cx="4907560" cy="4756558"/>
          </a:xfrm>
          <a:prstGeom prst="rect">
            <a:avLst/>
          </a:prstGeom>
          <a:noFill/>
          <a:ln>
            <a:solidFill>
              <a:schemeClr val="accent2"/>
            </a:solidFill>
          </a:ln>
        </p:spPr>
        <p:txBody>
          <a:bodyPr wrap="square" rtlCol="0">
            <a:spAutoFit/>
          </a:bodyPr>
          <a:lstStyle/>
          <a:p>
            <a:endParaRPr lang="en-US" dirty="0"/>
          </a:p>
        </p:txBody>
      </p:sp>
      <p:sp>
        <p:nvSpPr>
          <p:cNvPr id="41" name="TextBox 40">
            <a:extLst>
              <a:ext uri="{FF2B5EF4-FFF2-40B4-BE49-F238E27FC236}">
                <a16:creationId xmlns:a16="http://schemas.microsoft.com/office/drawing/2014/main" id="{69ADC00A-C27E-5EE9-2E49-6DC455E03C81}"/>
              </a:ext>
            </a:extLst>
          </p:cNvPr>
          <p:cNvSpPr txBox="1"/>
          <p:nvPr/>
        </p:nvSpPr>
        <p:spPr>
          <a:xfrm>
            <a:off x="6375152" y="1593908"/>
            <a:ext cx="4793391" cy="4756558"/>
          </a:xfrm>
          <a:prstGeom prst="rect">
            <a:avLst/>
          </a:prstGeom>
          <a:noFill/>
          <a:ln>
            <a:solidFill>
              <a:schemeClr val="accent2"/>
            </a:solidFill>
          </a:ln>
        </p:spPr>
        <p:txBody>
          <a:bodyPr wrap="square" rtlCol="0">
            <a:spAutoFit/>
          </a:bodyPr>
          <a:lstStyle/>
          <a:p>
            <a:endParaRPr lang="en-US" dirty="0"/>
          </a:p>
        </p:txBody>
      </p:sp>
      <p:sp>
        <p:nvSpPr>
          <p:cNvPr id="2" name="Text Placeholder 1"/>
          <p:cNvSpPr>
            <a:spLocks noGrp="1"/>
          </p:cNvSpPr>
          <p:nvPr>
            <p:ph type="body" sz="quarter" idx="10"/>
          </p:nvPr>
        </p:nvSpPr>
        <p:spPr/>
        <p:txBody>
          <a:bodyPr/>
          <a:lstStyle/>
          <a:p>
            <a:r>
              <a:rPr lang="en-US" sz="2800" dirty="0"/>
              <a:t>Managing Conflicts at </a:t>
            </a:r>
            <a:r>
              <a:rPr lang="en-US" sz="2800" dirty="0">
                <a:solidFill>
                  <a:schemeClr val="accent2"/>
                </a:solidFill>
              </a:rPr>
              <a:t>USC</a:t>
            </a:r>
          </a:p>
        </p:txBody>
      </p:sp>
      <p:grpSp>
        <p:nvGrpSpPr>
          <p:cNvPr id="4" name="Group 3"/>
          <p:cNvGrpSpPr/>
          <p:nvPr/>
        </p:nvGrpSpPr>
        <p:grpSpPr>
          <a:xfrm>
            <a:off x="1126867" y="1875354"/>
            <a:ext cx="4644124" cy="3959602"/>
            <a:chOff x="728229" y="2862253"/>
            <a:chExt cx="2159379" cy="2969703"/>
          </a:xfrm>
        </p:grpSpPr>
        <p:sp>
          <p:nvSpPr>
            <p:cNvPr id="5" name="TextBox 4"/>
            <p:cNvSpPr txBox="1"/>
            <p:nvPr/>
          </p:nvSpPr>
          <p:spPr>
            <a:xfrm>
              <a:off x="728229" y="3230281"/>
              <a:ext cx="2159379" cy="2601675"/>
            </a:xfrm>
            <a:prstGeom prst="rect">
              <a:avLst/>
            </a:prstGeom>
            <a:noFill/>
            <a:ln>
              <a:noFill/>
            </a:ln>
          </p:spPr>
          <p:txBody>
            <a:bodyPr wrap="square" lIns="0" tIns="0" rIns="0" bIns="0" rtlCol="0">
              <a:spAutoFit/>
            </a:bodyPr>
            <a:lstStyle/>
            <a:p>
              <a:pPr algn="ctr" defTabSz="914377">
                <a:lnSpc>
                  <a:spcPct val="130000"/>
                </a:lnSpc>
                <a:spcAft>
                  <a:spcPts val="800"/>
                </a:spcAft>
              </a:pPr>
              <a:r>
                <a:rPr lang="en-US" sz="1067" b="1" dirty="0">
                  <a:solidFill>
                    <a:schemeClr val="accent2"/>
                  </a:solidFill>
                  <a:latin typeface="Lato" panose="020F0502020204030203" pitchFamily="34" charset="0"/>
                  <a:ea typeface="Open Sans Light" panose="020B0306030504020204" pitchFamily="34" charset="0"/>
                  <a:cs typeface="Open Sans Light" panose="020B0306030504020204" pitchFamily="34" charset="0"/>
                </a:rPr>
                <a:t>Prohibited Conflicts: </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Gifts, food, free services and cash payments from Industry</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Frequent industry sponsored speaking engagements for non-continued education events </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Consulting agreements without a clearly defines scope of work and fair market value review</a:t>
              </a:r>
            </a:p>
            <a:p>
              <a:pPr algn="ctr" defTabSz="914377">
                <a:lnSpc>
                  <a:spcPct val="130000"/>
                </a:lnSpc>
                <a:spcAft>
                  <a:spcPts val="800"/>
                </a:spcAft>
              </a:pPr>
              <a:r>
                <a:rPr lang="en-US" sz="1067" b="1" dirty="0">
                  <a:solidFill>
                    <a:schemeClr val="accent2"/>
                  </a:solidFill>
                  <a:latin typeface="Lato" panose="020F0502020204030203" pitchFamily="34" charset="0"/>
                  <a:ea typeface="Open Sans Light" panose="020B0306030504020204" pitchFamily="34" charset="0"/>
                  <a:cs typeface="Open Sans Light" panose="020B0306030504020204" pitchFamily="34" charset="0"/>
                </a:rPr>
                <a:t>Disclosure is required when: </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All Consulting Arrangements must be disclosed to, reviewed and approved by the USC Healthcare Professional’s Department Chair or Chair Designee</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USC Healthcare Professionals must disclose to their students, residents and fellows any Consulting Arrangement they may have or have had that relates to Industry products  </a:t>
              </a:r>
            </a:p>
            <a:p>
              <a:pPr marL="171450" indent="-171450" algn="ctr" defTabSz="914377">
                <a:lnSpc>
                  <a:spcPct val="130000"/>
                </a:lnSpc>
                <a:spcAft>
                  <a:spcPts val="800"/>
                </a:spcAft>
                <a:buFont typeface="Arial" panose="020B0604020202020204" pitchFamily="34" charset="0"/>
                <a:buChar char="•"/>
              </a:pPr>
              <a:endPar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756410" y="2862253"/>
              <a:ext cx="2103016" cy="153841"/>
            </a:xfrm>
            <a:prstGeom prst="rect">
              <a:avLst/>
            </a:prstGeom>
            <a:noFill/>
            <a:ln>
              <a:noFill/>
            </a:ln>
          </p:spPr>
          <p:txBody>
            <a:bodyPr wrap="square" lIns="0" tIns="0" rIns="0" bIns="0" rtlCol="0">
              <a:spAutoFit/>
            </a:bodyPr>
            <a:lstStyle/>
            <a:p>
              <a:pPr algn="ctr" defTabSz="914377"/>
              <a:r>
                <a:rPr lang="en-US" sz="1333" b="1" cap="all" spc="27" dirty="0">
                  <a:solidFill>
                    <a:srgbClr val="4B5050"/>
                  </a:solidFill>
                  <a:latin typeface="Lato" panose="020F0502020204030203" pitchFamily="34" charset="0"/>
                  <a:cs typeface="Poppins SemiBold" panose="02000000000000000000" pitchFamily="2" charset="0"/>
                </a:rPr>
                <a:t>Relationships with Industry Policy </a:t>
              </a:r>
            </a:p>
          </p:txBody>
        </p:sp>
      </p:grpSp>
      <p:sp>
        <p:nvSpPr>
          <p:cNvPr id="29" name="TextBox 28"/>
          <p:cNvSpPr txBox="1"/>
          <p:nvPr/>
        </p:nvSpPr>
        <p:spPr>
          <a:xfrm>
            <a:off x="6790405" y="1732505"/>
            <a:ext cx="4020935" cy="205121"/>
          </a:xfrm>
          <a:prstGeom prst="rect">
            <a:avLst/>
          </a:prstGeom>
          <a:noFill/>
          <a:ln>
            <a:noFill/>
          </a:ln>
        </p:spPr>
        <p:txBody>
          <a:bodyPr wrap="square" lIns="0" tIns="0" rIns="0" bIns="0" rtlCol="0">
            <a:spAutoFit/>
          </a:bodyPr>
          <a:lstStyle/>
          <a:p>
            <a:pPr algn="ctr" defTabSz="914377"/>
            <a:r>
              <a:rPr lang="en-US" sz="1333" b="1" cap="all" spc="27" dirty="0">
                <a:solidFill>
                  <a:srgbClr val="4B5050"/>
                </a:solidFill>
                <a:latin typeface="Lato" panose="020F0502020204030203" pitchFamily="34" charset="0"/>
                <a:cs typeface="Poppins SemiBold" panose="02000000000000000000" pitchFamily="2" charset="0"/>
              </a:rPr>
              <a:t>Faculty Handbook </a:t>
            </a:r>
          </a:p>
        </p:txBody>
      </p:sp>
      <p:sp>
        <p:nvSpPr>
          <p:cNvPr id="39" name="TextBox 38">
            <a:extLst>
              <a:ext uri="{FF2B5EF4-FFF2-40B4-BE49-F238E27FC236}">
                <a16:creationId xmlns:a16="http://schemas.microsoft.com/office/drawing/2014/main" id="{B68A272B-5430-A33A-3D9F-4D2333269A56}"/>
              </a:ext>
            </a:extLst>
          </p:cNvPr>
          <p:cNvSpPr txBox="1"/>
          <p:nvPr/>
        </p:nvSpPr>
        <p:spPr>
          <a:xfrm>
            <a:off x="6433204" y="2003251"/>
            <a:ext cx="4735339" cy="4100994"/>
          </a:xfrm>
          <a:prstGeom prst="rect">
            <a:avLst/>
          </a:prstGeom>
          <a:noFill/>
          <a:ln>
            <a:noFill/>
          </a:ln>
        </p:spPr>
        <p:txBody>
          <a:bodyPr wrap="square" lIns="0" tIns="0" rIns="0" bIns="0" rtlCol="0">
            <a:spAutoFit/>
          </a:bodyPr>
          <a:lstStyle/>
          <a:p>
            <a:pPr algn="ctr" defTabSz="914377">
              <a:lnSpc>
                <a:spcPct val="130000"/>
              </a:lnSpc>
              <a:spcAft>
                <a:spcPts val="800"/>
              </a:spcAft>
            </a:pPr>
            <a:r>
              <a:rPr lang="en-US" sz="1067" b="1" dirty="0">
                <a:solidFill>
                  <a:schemeClr val="accent2"/>
                </a:solidFill>
                <a:latin typeface="Lato" panose="020F0502020204030203" pitchFamily="34" charset="0"/>
                <a:ea typeface="Open Sans Light" panose="020B0306030504020204" pitchFamily="34" charset="0"/>
                <a:cs typeface="Open Sans Light" panose="020B0306030504020204" pitchFamily="34" charset="0"/>
              </a:rPr>
              <a:t>Prohibited Conflicts: </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Faculty may not hold tenure simultaneously at two institutions except with approval of the President</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Outside activity dilutes USC’s academic stature, or detracts from the prestige of the University or the professional stature of the faculty member</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Unduly impinges on the faculty member’s primary responsibilities </a:t>
            </a:r>
          </a:p>
          <a:p>
            <a:pPr algn="ctr" defTabSz="914377">
              <a:lnSpc>
                <a:spcPct val="130000"/>
              </a:lnSpc>
              <a:spcAft>
                <a:spcPts val="800"/>
              </a:spcAft>
            </a:pPr>
            <a:r>
              <a:rPr lang="en-US" sz="1067" b="1" dirty="0">
                <a:solidFill>
                  <a:schemeClr val="accent2"/>
                </a:solidFill>
                <a:latin typeface="Lato" panose="020F0502020204030203" pitchFamily="34" charset="0"/>
                <a:ea typeface="Open Sans Light" panose="020B0306030504020204" pitchFamily="34" charset="0"/>
                <a:cs typeface="Open Sans Light" panose="020B0306030504020204" pitchFamily="34" charset="0"/>
              </a:rPr>
              <a:t>Disclosure is required when: </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A conflict, or appearance of a conflict, exists as described in the Conflict of Interest and Commitment Policy</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*Outside activity exceeds more than one day per week on average</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*Outside activity is educational work, such as outside teaching or faculty appointments</a:t>
            </a:r>
          </a:p>
          <a:p>
            <a:pPr marL="171450" indent="-171450" algn="ctr" defTabSz="914377">
              <a:lnSpc>
                <a:spcPct val="130000"/>
              </a:lnSpc>
              <a:spcAft>
                <a:spcPts val="800"/>
              </a:spcAft>
              <a:buFont typeface="Arial" panose="020B0604020202020204" pitchFamily="34" charset="0"/>
              <a:buChar char="•"/>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Outside activity is paid participation in sponsored research projects outside USC</a:t>
            </a:r>
          </a:p>
          <a:p>
            <a:pPr algn="ctr" defTabSz="914377">
              <a:lnSpc>
                <a:spcPct val="130000"/>
              </a:lnSpc>
              <a:spcAft>
                <a:spcPts val="800"/>
              </a:spcAft>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The responsibility to report continues through the summer and while on leave</a:t>
            </a:r>
          </a:p>
        </p:txBody>
      </p:sp>
      <p:sp>
        <p:nvSpPr>
          <p:cNvPr id="40" name="Text Placeholder 2">
            <a:extLst>
              <a:ext uri="{FF2B5EF4-FFF2-40B4-BE49-F238E27FC236}">
                <a16:creationId xmlns:a16="http://schemas.microsoft.com/office/drawing/2014/main" id="{1681346D-CB02-5A35-F0F8-369C3008221A}"/>
              </a:ext>
            </a:extLst>
          </p:cNvPr>
          <p:cNvSpPr>
            <a:spLocks noGrp="1"/>
          </p:cNvSpPr>
          <p:nvPr>
            <p:ph type="body" sz="quarter" idx="11"/>
          </p:nvPr>
        </p:nvSpPr>
        <p:spPr>
          <a:xfrm>
            <a:off x="808565" y="1274199"/>
            <a:ext cx="10604499" cy="188459"/>
          </a:xfrm>
        </p:spPr>
        <p:txBody>
          <a:bodyPr/>
          <a:lstStyle/>
          <a:p>
            <a:r>
              <a:rPr lang="en-US" dirty="0"/>
              <a:t>USC has three core policies and language in the  Faculty Handbook which address faculty and staff conflicts of interest </a:t>
            </a:r>
          </a:p>
        </p:txBody>
      </p:sp>
      <p:sp>
        <p:nvSpPr>
          <p:cNvPr id="24" name="TextBox 23">
            <a:extLst>
              <a:ext uri="{FF2B5EF4-FFF2-40B4-BE49-F238E27FC236}">
                <a16:creationId xmlns:a16="http://schemas.microsoft.com/office/drawing/2014/main" id="{2136EEA2-77ED-8A06-6FEC-407C6C5A3284}"/>
              </a:ext>
            </a:extLst>
          </p:cNvPr>
          <p:cNvSpPr txBox="1"/>
          <p:nvPr/>
        </p:nvSpPr>
        <p:spPr>
          <a:xfrm>
            <a:off x="1037227" y="6467912"/>
            <a:ext cx="10131316" cy="276999"/>
          </a:xfrm>
          <a:prstGeom prst="rect">
            <a:avLst/>
          </a:prstGeom>
          <a:noFill/>
        </p:spPr>
        <p:txBody>
          <a:bodyPr wrap="square" rtlCol="0">
            <a:spAutoFit/>
          </a:bodyPr>
          <a:lstStyle/>
          <a:p>
            <a:r>
              <a:rPr lang="en-US" sz="1200" dirty="0"/>
              <a:t>*See Appendix A for a comprehensive list of prohibited conflicts of interest and conflicts requiring disclosure under USC’s policies </a:t>
            </a:r>
          </a:p>
        </p:txBody>
      </p:sp>
      <p:sp>
        <p:nvSpPr>
          <p:cNvPr id="3" name="TextBox 2">
            <a:extLst>
              <a:ext uri="{FF2B5EF4-FFF2-40B4-BE49-F238E27FC236}">
                <a16:creationId xmlns:a16="http://schemas.microsoft.com/office/drawing/2014/main" id="{EB1C55AE-9F76-E6A2-746D-41C71C474069}"/>
              </a:ext>
            </a:extLst>
          </p:cNvPr>
          <p:cNvSpPr txBox="1"/>
          <p:nvPr/>
        </p:nvSpPr>
        <p:spPr>
          <a:xfrm>
            <a:off x="7868785" y="6129217"/>
            <a:ext cx="4101300" cy="246221"/>
          </a:xfrm>
          <a:prstGeom prst="rect">
            <a:avLst/>
          </a:prstGeom>
          <a:noFill/>
        </p:spPr>
        <p:txBody>
          <a:bodyPr wrap="square" rtlCol="0">
            <a:spAutoFit/>
          </a:bodyPr>
          <a:lstStyle/>
          <a:p>
            <a:r>
              <a:rPr lang="en-US" sz="1000" i="1" dirty="0">
                <a:solidFill>
                  <a:schemeClr val="accent2"/>
                </a:solidFill>
                <a:latin typeface="Lato" panose="020F0502020204030203" pitchFamily="34" charset="0"/>
                <a:ea typeface="Open Sans Light" panose="020B0306030504020204" pitchFamily="34" charset="0"/>
                <a:cs typeface="Open Sans Light" panose="020B0306030504020204" pitchFamily="34" charset="0"/>
              </a:rPr>
              <a:t>*Also requires Provost approval </a:t>
            </a:r>
            <a:endParaRPr lang="en-US" sz="1000" i="1" dirty="0">
              <a:solidFill>
                <a:schemeClr val="accent2"/>
              </a:solidFill>
            </a:endParaRPr>
          </a:p>
        </p:txBody>
      </p:sp>
    </p:spTree>
    <p:extLst>
      <p:ext uri="{BB962C8B-B14F-4D97-AF65-F5344CB8AC3E}">
        <p14:creationId xmlns:p14="http://schemas.microsoft.com/office/powerpoint/2010/main" val="142128499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Emerging Themes </a:t>
            </a:r>
            <a:r>
              <a:rPr lang="en-US" dirty="0">
                <a:solidFill>
                  <a:schemeClr val="accent2"/>
                </a:solidFill>
              </a:rPr>
              <a:t>and trends</a:t>
            </a:r>
          </a:p>
        </p:txBody>
      </p:sp>
      <p:sp>
        <p:nvSpPr>
          <p:cNvPr id="4" name="TextBox 3"/>
          <p:cNvSpPr txBox="1"/>
          <p:nvPr/>
        </p:nvSpPr>
        <p:spPr>
          <a:xfrm>
            <a:off x="893646" y="4696909"/>
            <a:ext cx="4241644" cy="402739"/>
          </a:xfrm>
          <a:prstGeom prst="rect">
            <a:avLst/>
          </a:prstGeom>
          <a:noFill/>
        </p:spPr>
        <p:txBody>
          <a:bodyPr wrap="square" lIns="0" tIns="0" rIns="0" bIns="0" rtlCol="0">
            <a:spAutoFit/>
          </a:bodyPr>
          <a:lstStyle/>
          <a:p>
            <a:pPr algn="ctr" defTabSz="914377">
              <a:lnSpc>
                <a:spcPct val="130000"/>
              </a:lnSpc>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This is a frequent topic of Hotline reports and results in a fair number of investigations.</a:t>
            </a:r>
          </a:p>
        </p:txBody>
      </p:sp>
      <p:sp>
        <p:nvSpPr>
          <p:cNvPr id="5" name="Title 2"/>
          <p:cNvSpPr txBox="1">
            <a:spLocks/>
          </p:cNvSpPr>
          <p:nvPr/>
        </p:nvSpPr>
        <p:spPr>
          <a:xfrm>
            <a:off x="893646" y="4231988"/>
            <a:ext cx="4241644" cy="369332"/>
          </a:xfrm>
          <a:prstGeom prst="rect">
            <a:avLst/>
          </a:prstGeom>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defTabSz="2438339"/>
            <a:r>
              <a:rPr lang="en-US" sz="1200" cap="all" spc="27" dirty="0">
                <a:solidFill>
                  <a:srgbClr val="4B5050"/>
                </a:solidFill>
                <a:latin typeface="Lato" panose="020F0502020204030203" pitchFamily="34" charset="0"/>
              </a:rPr>
              <a:t>Allegations of departmental nepotism &amp; favoritism</a:t>
            </a:r>
          </a:p>
        </p:txBody>
      </p:sp>
      <p:sp>
        <p:nvSpPr>
          <p:cNvPr id="8" name="TextBox 7"/>
          <p:cNvSpPr txBox="1"/>
          <p:nvPr/>
        </p:nvSpPr>
        <p:spPr>
          <a:xfrm>
            <a:off x="952369" y="3120274"/>
            <a:ext cx="4241644" cy="402739"/>
          </a:xfrm>
          <a:prstGeom prst="rect">
            <a:avLst/>
          </a:prstGeom>
          <a:noFill/>
        </p:spPr>
        <p:txBody>
          <a:bodyPr wrap="square" lIns="0" tIns="0" rIns="0" bIns="0" rtlCol="0">
            <a:spAutoFit/>
          </a:bodyPr>
          <a:lstStyle/>
          <a:p>
            <a:pPr algn="ctr" defTabSz="914377">
              <a:lnSpc>
                <a:spcPct val="130000"/>
              </a:lnSpc>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Faculty and Staff having undisclosed conflicts of commitment is a frequent concern raised by supervisors and in Hotline reports. </a:t>
            </a:r>
          </a:p>
        </p:txBody>
      </p:sp>
      <p:sp>
        <p:nvSpPr>
          <p:cNvPr id="9" name="Title 2"/>
          <p:cNvSpPr txBox="1">
            <a:spLocks/>
          </p:cNvSpPr>
          <p:nvPr/>
        </p:nvSpPr>
        <p:spPr>
          <a:xfrm>
            <a:off x="952369" y="2626012"/>
            <a:ext cx="4241644" cy="184666"/>
          </a:xfrm>
          <a:prstGeom prst="rect">
            <a:avLst/>
          </a:prstGeom>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defTabSz="2438339"/>
            <a:r>
              <a:rPr lang="en-US" sz="1200" cap="all" spc="27" dirty="0">
                <a:solidFill>
                  <a:srgbClr val="4B5050"/>
                </a:solidFill>
                <a:latin typeface="Lato" panose="020F0502020204030203" pitchFamily="34" charset="0"/>
              </a:rPr>
              <a:t>Undisclosed Conflicts of Commitment </a:t>
            </a:r>
          </a:p>
        </p:txBody>
      </p:sp>
      <p:cxnSp>
        <p:nvCxnSpPr>
          <p:cNvPr id="25" name="Straight Connector 24"/>
          <p:cNvCxnSpPr/>
          <p:nvPr/>
        </p:nvCxnSpPr>
        <p:spPr>
          <a:xfrm>
            <a:off x="6096000" y="2057400"/>
            <a:ext cx="0" cy="365760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1F19C23-477C-D095-7E1C-6BBC620EF81F}"/>
              </a:ext>
            </a:extLst>
          </p:cNvPr>
          <p:cNvSpPr txBox="1"/>
          <p:nvPr/>
        </p:nvSpPr>
        <p:spPr>
          <a:xfrm>
            <a:off x="6912908" y="3153681"/>
            <a:ext cx="4385447" cy="656846"/>
          </a:xfrm>
          <a:prstGeom prst="rect">
            <a:avLst/>
          </a:prstGeom>
          <a:noFill/>
        </p:spPr>
        <p:txBody>
          <a:bodyPr wrap="square" lIns="0" tIns="0" rIns="0" bIns="0" rtlCol="0">
            <a:spAutoFit/>
          </a:bodyPr>
          <a:lstStyle/>
          <a:p>
            <a:pPr marR="0" lvl="0" algn="ctr">
              <a:spcBef>
                <a:spcPts val="0"/>
              </a:spcBef>
              <a:spcAft>
                <a:spcPts val="0"/>
              </a:spcAft>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The NIH and other federal sponsors are increasingly scrutinizing foreign appointments and foreign influence. High risk activities include foreign talent appointments but other relationships and support also need to be reported</a:t>
            </a:r>
          </a:p>
        </p:txBody>
      </p:sp>
      <p:sp>
        <p:nvSpPr>
          <p:cNvPr id="16" name="Title 2">
            <a:extLst>
              <a:ext uri="{FF2B5EF4-FFF2-40B4-BE49-F238E27FC236}">
                <a16:creationId xmlns:a16="http://schemas.microsoft.com/office/drawing/2014/main" id="{AFEF0EDF-B86E-1379-DF6C-CE4C32305E94}"/>
              </a:ext>
            </a:extLst>
          </p:cNvPr>
          <p:cNvSpPr txBox="1">
            <a:spLocks/>
          </p:cNvSpPr>
          <p:nvPr/>
        </p:nvSpPr>
        <p:spPr>
          <a:xfrm>
            <a:off x="6912908" y="2626012"/>
            <a:ext cx="4385447" cy="369332"/>
          </a:xfrm>
          <a:prstGeom prst="rect">
            <a:avLst/>
          </a:prstGeom>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defTabSz="2438339"/>
            <a:r>
              <a:rPr lang="en-US" sz="1200" cap="all" spc="27" dirty="0">
                <a:solidFill>
                  <a:srgbClr val="4B5050"/>
                </a:solidFill>
                <a:latin typeface="Lato" panose="020F0502020204030203" pitchFamily="34" charset="0"/>
              </a:rPr>
              <a:t>Increased Regulatory focus on foreign appointments  </a:t>
            </a:r>
          </a:p>
        </p:txBody>
      </p:sp>
      <p:sp>
        <p:nvSpPr>
          <p:cNvPr id="24" name="TextBox 23">
            <a:extLst>
              <a:ext uri="{FF2B5EF4-FFF2-40B4-BE49-F238E27FC236}">
                <a16:creationId xmlns:a16="http://schemas.microsoft.com/office/drawing/2014/main" id="{93885585-30FC-25BD-DCF2-086DE3F6696A}"/>
              </a:ext>
            </a:extLst>
          </p:cNvPr>
          <p:cNvSpPr txBox="1"/>
          <p:nvPr/>
        </p:nvSpPr>
        <p:spPr>
          <a:xfrm>
            <a:off x="1945644" y="1917037"/>
            <a:ext cx="3554833" cy="369332"/>
          </a:xfrm>
          <a:prstGeom prst="rect">
            <a:avLst/>
          </a:prstGeom>
          <a:noFill/>
        </p:spPr>
        <p:txBody>
          <a:bodyPr wrap="square">
            <a:spAutoFit/>
          </a:bodyPr>
          <a:lstStyle/>
          <a:p>
            <a:r>
              <a:rPr lang="en-US" cap="all" spc="67" dirty="0">
                <a:solidFill>
                  <a:schemeClr val="accent2"/>
                </a:solidFill>
                <a:latin typeface="Lato Black" panose="020F0A02020204030203" pitchFamily="34" charset="0"/>
                <a:ea typeface="Roboto" panose="02000000000000000000" pitchFamily="2" charset="0"/>
                <a:cs typeface="Open Sans" panose="020B0606030504020204" pitchFamily="34" charset="0"/>
              </a:rPr>
              <a:t>Trends at USC </a:t>
            </a:r>
            <a:endParaRPr lang="en-US" dirty="0"/>
          </a:p>
        </p:txBody>
      </p:sp>
      <p:sp>
        <p:nvSpPr>
          <p:cNvPr id="26" name="TextBox 25">
            <a:extLst>
              <a:ext uri="{FF2B5EF4-FFF2-40B4-BE49-F238E27FC236}">
                <a16:creationId xmlns:a16="http://schemas.microsoft.com/office/drawing/2014/main" id="{399D2FF8-01EE-F856-8C1D-1D5EF5CD7E42}"/>
              </a:ext>
            </a:extLst>
          </p:cNvPr>
          <p:cNvSpPr txBox="1"/>
          <p:nvPr/>
        </p:nvSpPr>
        <p:spPr>
          <a:xfrm>
            <a:off x="7115435" y="1834549"/>
            <a:ext cx="3830584" cy="646331"/>
          </a:xfrm>
          <a:prstGeom prst="rect">
            <a:avLst/>
          </a:prstGeom>
          <a:noFill/>
        </p:spPr>
        <p:txBody>
          <a:bodyPr wrap="square">
            <a:spAutoFit/>
          </a:bodyPr>
          <a:lstStyle/>
          <a:p>
            <a:pPr algn="ctr"/>
            <a:r>
              <a:rPr lang="en-US" cap="all" spc="67" dirty="0">
                <a:solidFill>
                  <a:schemeClr val="accent2"/>
                </a:solidFill>
                <a:latin typeface="Lato Black" panose="020F0A02020204030203" pitchFamily="34" charset="0"/>
                <a:ea typeface="Roboto" panose="02000000000000000000" pitchFamily="2" charset="0"/>
                <a:cs typeface="Open Sans" panose="020B0606030504020204" pitchFamily="34" charset="0"/>
              </a:rPr>
              <a:t>Trends in Higher Education</a:t>
            </a:r>
            <a:endParaRPr lang="en-US" dirty="0"/>
          </a:p>
        </p:txBody>
      </p:sp>
      <p:sp>
        <p:nvSpPr>
          <p:cNvPr id="27" name="TextBox 26">
            <a:extLst>
              <a:ext uri="{FF2B5EF4-FFF2-40B4-BE49-F238E27FC236}">
                <a16:creationId xmlns:a16="http://schemas.microsoft.com/office/drawing/2014/main" id="{EF94E01E-5845-936D-07DE-D10F97082C99}"/>
              </a:ext>
            </a:extLst>
          </p:cNvPr>
          <p:cNvSpPr txBox="1"/>
          <p:nvPr/>
        </p:nvSpPr>
        <p:spPr>
          <a:xfrm>
            <a:off x="6997988" y="4868614"/>
            <a:ext cx="4385447" cy="656846"/>
          </a:xfrm>
          <a:prstGeom prst="rect">
            <a:avLst/>
          </a:prstGeom>
          <a:noFill/>
        </p:spPr>
        <p:txBody>
          <a:bodyPr wrap="square" lIns="0" tIns="0" rIns="0" bIns="0" rtlCol="0">
            <a:spAutoFit/>
          </a:bodyPr>
          <a:lstStyle/>
          <a:p>
            <a:pPr marR="0" lvl="0" algn="ctr">
              <a:spcBef>
                <a:spcPts val="0"/>
              </a:spcBef>
              <a:spcAft>
                <a:spcPts val="0"/>
              </a:spcAft>
            </a:pPr>
            <a:r>
              <a:rPr lang="en-US" sz="1067" dirty="0">
                <a:solidFill>
                  <a:srgbClr val="91969B"/>
                </a:solidFill>
                <a:latin typeface="Lato" panose="020F0502020204030203" pitchFamily="34" charset="0"/>
                <a:ea typeface="Open Sans Light" panose="020B0306030504020204" pitchFamily="34" charset="0"/>
                <a:cs typeface="Open Sans Light" panose="020B0306030504020204" pitchFamily="34" charset="0"/>
              </a:rPr>
              <a:t>Universities and other industries are increasingly requiring that all faculty and staff complete a disclosure form upon hire and annually thereafter to ensure compliance with research regulations, and to reduce ambiguity around the type of conflicts that should be managed. </a:t>
            </a:r>
          </a:p>
        </p:txBody>
      </p:sp>
      <p:sp>
        <p:nvSpPr>
          <p:cNvPr id="28" name="Title 2">
            <a:extLst>
              <a:ext uri="{FF2B5EF4-FFF2-40B4-BE49-F238E27FC236}">
                <a16:creationId xmlns:a16="http://schemas.microsoft.com/office/drawing/2014/main" id="{6B247A90-3A1C-C44F-59B3-F85B30278D37}"/>
              </a:ext>
            </a:extLst>
          </p:cNvPr>
          <p:cNvSpPr txBox="1">
            <a:spLocks/>
          </p:cNvSpPr>
          <p:nvPr/>
        </p:nvSpPr>
        <p:spPr>
          <a:xfrm>
            <a:off x="6997988" y="4340945"/>
            <a:ext cx="4385447" cy="369332"/>
          </a:xfrm>
          <a:prstGeom prst="rect">
            <a:avLst/>
          </a:prstGeom>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defTabSz="2438339"/>
            <a:r>
              <a:rPr lang="en-US" sz="1200" cap="all" spc="27" dirty="0">
                <a:solidFill>
                  <a:srgbClr val="4B5050"/>
                </a:solidFill>
                <a:latin typeface="Lato" panose="020F0502020204030203" pitchFamily="34" charset="0"/>
              </a:rPr>
              <a:t>Disclosure Requirements for all faculty and staff </a:t>
            </a:r>
          </a:p>
        </p:txBody>
      </p:sp>
    </p:spTree>
    <p:extLst>
      <p:ext uri="{BB962C8B-B14F-4D97-AF65-F5344CB8AC3E}">
        <p14:creationId xmlns:p14="http://schemas.microsoft.com/office/powerpoint/2010/main" val="363048390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000000"/>
      </a:dk2>
      <a:lt2>
        <a:srgbClr val="E7E6E6"/>
      </a:lt2>
      <a:accent1>
        <a:srgbClr val="4B5050"/>
      </a:accent1>
      <a:accent2>
        <a:srgbClr val="991B1E"/>
      </a:accent2>
      <a:accent3>
        <a:srgbClr val="6E7378"/>
      </a:accent3>
      <a:accent4>
        <a:srgbClr val="91969B"/>
      </a:accent4>
      <a:accent5>
        <a:srgbClr val="AAAFB4"/>
      </a:accent5>
      <a:accent6>
        <a:srgbClr val="DCE1E6"/>
      </a:accent6>
      <a:hlink>
        <a:srgbClr val="0563C1"/>
      </a:hlink>
      <a:folHlink>
        <a:srgbClr val="954F72"/>
      </a:folHlink>
    </a:clrScheme>
    <a:fontScheme name="Custom 1">
      <a:majorFont>
        <a:latin typeface="Lato"/>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9073</TotalTime>
  <Words>1752</Words>
  <Application>Microsoft Office PowerPoint</Application>
  <PresentationFormat>Widescreen</PresentationFormat>
  <Paragraphs>150</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Lato</vt:lpstr>
      <vt:lpstr>Lato Black</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Hoen</dc:creator>
  <cp:lastModifiedBy>Patricia Hoen</cp:lastModifiedBy>
  <cp:revision>9</cp:revision>
  <dcterms:created xsi:type="dcterms:W3CDTF">2022-08-11T20:07:46Z</dcterms:created>
  <dcterms:modified xsi:type="dcterms:W3CDTF">2022-11-15T20:55:04Z</dcterms:modified>
</cp:coreProperties>
</file>