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1274" r:id="rId3"/>
    <p:sldId id="1275" r:id="rId4"/>
    <p:sldId id="1276" r:id="rId5"/>
    <p:sldId id="1293" r:id="rId6"/>
    <p:sldId id="1278" r:id="rId7"/>
    <p:sldId id="593" r:id="rId8"/>
    <p:sldId id="594" r:id="rId9"/>
    <p:sldId id="1279" r:id="rId10"/>
    <p:sldId id="708" r:id="rId11"/>
    <p:sldId id="711" r:id="rId12"/>
    <p:sldId id="712" r:id="rId13"/>
    <p:sldId id="600" r:id="rId14"/>
    <p:sldId id="595" r:id="rId15"/>
    <p:sldId id="596" r:id="rId16"/>
    <p:sldId id="1294" r:id="rId17"/>
    <p:sldId id="601" r:id="rId18"/>
    <p:sldId id="602" r:id="rId19"/>
    <p:sldId id="533" r:id="rId20"/>
    <p:sldId id="441" r:id="rId21"/>
    <p:sldId id="442" r:id="rId22"/>
    <p:sldId id="443" r:id="rId23"/>
    <p:sldId id="444" r:id="rId24"/>
    <p:sldId id="737" r:id="rId25"/>
    <p:sldId id="1272" r:id="rId26"/>
    <p:sldId id="1273" r:id="rId27"/>
    <p:sldId id="1280" r:id="rId28"/>
    <p:sldId id="1282" r:id="rId29"/>
    <p:sldId id="1283" r:id="rId30"/>
    <p:sldId id="1284" r:id="rId31"/>
    <p:sldId id="1285" r:id="rId32"/>
    <p:sldId id="270" r:id="rId33"/>
    <p:sldId id="558" r:id="rId34"/>
    <p:sldId id="1296" r:id="rId35"/>
    <p:sldId id="1286" r:id="rId36"/>
    <p:sldId id="1287" r:id="rId37"/>
    <p:sldId id="1288" r:id="rId38"/>
    <p:sldId id="1289" r:id="rId39"/>
    <p:sldId id="1295" r:id="rId40"/>
    <p:sldId id="281" r:id="rId41"/>
    <p:sldId id="1292" r:id="rId42"/>
    <p:sldId id="1297" r:id="rId43"/>
    <p:sldId id="1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/>
    <p:restoredTop sz="94444"/>
  </p:normalViewPr>
  <p:slideViewPr>
    <p:cSldViewPr snapToGrid="0" snapToObjects="1">
      <p:cViewPr varScale="1">
        <p:scale>
          <a:sx n="65" d="100"/>
          <a:sy n="65" d="100"/>
        </p:scale>
        <p:origin x="21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1A7CD-5DF6-2941-9958-D36FD56DC588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1A282-67F5-2542-9814-C55ED66E6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A9E3C2-8CA6-DB47-8A8B-0A56D55361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3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A9E3C2-8CA6-DB47-8A8B-0A56D55361B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79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A9E3C2-8CA6-DB47-8A8B-0A56D55361B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05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A9E3C2-8CA6-DB47-8A8B-0A56D55361B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95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A9E3C2-8CA6-DB47-8A8B-0A56D55361B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77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A9E3C2-8CA6-DB47-8A8B-0A56D55361B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1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A9E3C2-8CA6-DB47-8A8B-0A56D55361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55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A9E3C2-8CA6-DB47-8A8B-0A56D55361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41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A9E3C2-8CA6-DB47-8A8B-0A56D55361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4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A9E3C2-8CA6-DB47-8A8B-0A56D55361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87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A9E3C2-8CA6-DB47-8A8B-0A56D55361B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6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A9E3C2-8CA6-DB47-8A8B-0A56D55361B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7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Shelley Correll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fld id="{9DA6235E-C9F2-D145-A373-65D0D0533E8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2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A9E3C2-8CA6-DB47-8A8B-0A56D55361B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4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0A4B-C3ED-2042-AE39-FB8498D8E1C5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5E70-41D8-9C4A-B26A-0E5B95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3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0A4B-C3ED-2042-AE39-FB8498D8E1C5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5E70-41D8-9C4A-B26A-0E5B95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8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0A4B-C3ED-2042-AE39-FB8498D8E1C5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5E70-41D8-9C4A-B26A-0E5B95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6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2EC828-63EB-F24F-98F3-79F1A2D9D7B0}"/>
              </a:ext>
            </a:extLst>
          </p:cNvPr>
          <p:cNvSpPr/>
          <p:nvPr userDrawn="1"/>
        </p:nvSpPr>
        <p:spPr>
          <a:xfrm>
            <a:off x="0" y="6193536"/>
            <a:ext cx="12192000" cy="731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B223B-E5D3-6648-896D-A82BA6D7AA3D}"/>
              </a:ext>
            </a:extLst>
          </p:cNvPr>
          <p:cNvSpPr txBox="1"/>
          <p:nvPr userDrawn="1"/>
        </p:nvSpPr>
        <p:spPr>
          <a:xfrm>
            <a:off x="6746240" y="6410913"/>
            <a:ext cx="4607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© Stanford University 2019. All Rights Reserved.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BD942D-5810-BD43-8FE6-BD1BADE0F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6376"/>
            <a:ext cx="3329709" cy="2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6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0A4B-C3ED-2042-AE39-FB8498D8E1C5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5E70-41D8-9C4A-B26A-0E5B95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7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0A4B-C3ED-2042-AE39-FB8498D8E1C5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5E70-41D8-9C4A-B26A-0E5B95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8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0A4B-C3ED-2042-AE39-FB8498D8E1C5}" type="datetimeFigureOut">
              <a:rPr lang="en-US" smtClean="0"/>
              <a:t>3/26/19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5E70-41D8-9C4A-B26A-0E5B95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6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0A4B-C3ED-2042-AE39-FB8498D8E1C5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5E70-41D8-9C4A-B26A-0E5B95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4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0A4B-C3ED-2042-AE39-FB8498D8E1C5}" type="datetimeFigureOut">
              <a:rPr lang="en-US" smtClean="0"/>
              <a:t>3/26/19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5E70-41D8-9C4A-B26A-0E5B95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0A4B-C3ED-2042-AE39-FB8498D8E1C5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5E70-41D8-9C4A-B26A-0E5B95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5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0A4B-C3ED-2042-AE39-FB8498D8E1C5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5E70-41D8-9C4A-B26A-0E5B95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0A4B-C3ED-2042-AE39-FB8498D8E1C5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5E70-41D8-9C4A-B26A-0E5B95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6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omensleadership.stanford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DB31B8-85FD-D742-849F-B1A71039AABF}"/>
              </a:ext>
            </a:extLst>
          </p:cNvPr>
          <p:cNvSpPr/>
          <p:nvPr/>
        </p:nvSpPr>
        <p:spPr>
          <a:xfrm>
            <a:off x="0" y="0"/>
            <a:ext cx="12192000" cy="569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3ADDB-1C90-AE47-A46F-D0E816826C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Embracing Inclusion in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Faculty Hiring &amp; Retention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D5711-1460-9C4B-B8EF-05FCBF5D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5075" y="4267200"/>
            <a:ext cx="8434629" cy="14229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673600" algn="l"/>
              </a:tabLst>
            </a:pPr>
            <a:r>
              <a:rPr lang="en-US" dirty="0">
                <a:solidFill>
                  <a:schemeClr val="bg1"/>
                </a:solidFill>
              </a:rPr>
              <a:t>Lori Nishiura Mackenzie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46736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Executive Director, Clayman Institute for Gender Research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46736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Co-founder, Stanford VMware Women’s Leadership Innovation Lab Executive 	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2D21E1-2D5E-524C-8F80-941FC1D3B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135832"/>
            <a:ext cx="3981937" cy="342198"/>
          </a:xfrm>
          <a:prstGeom prst="rect">
            <a:avLst/>
          </a:prstGeom>
        </p:spPr>
      </p:pic>
      <p:pic>
        <p:nvPicPr>
          <p:cNvPr id="8" name="Picture 7" descr="Logo_nosub_OL.png">
            <a:extLst>
              <a:ext uri="{FF2B5EF4-FFF2-40B4-BE49-F238E27FC236}">
                <a16:creationId xmlns:a16="http://schemas.microsoft.com/office/drawing/2014/main" id="{08AB16B9-6ADD-9641-8305-7F03EABED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27" y="6085436"/>
            <a:ext cx="4569573" cy="4429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1DFA73-C898-664E-AD74-547F41A0E095}"/>
              </a:ext>
            </a:extLst>
          </p:cNvPr>
          <p:cNvSpPr/>
          <p:nvPr/>
        </p:nvSpPr>
        <p:spPr>
          <a:xfrm>
            <a:off x="0" y="5652658"/>
            <a:ext cx="12192000" cy="134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6"/>
          <p:cNvSpPr txBox="1">
            <a:spLocks/>
          </p:cNvSpPr>
          <p:nvPr/>
        </p:nvSpPr>
        <p:spPr>
          <a:xfrm>
            <a:off x="959795" y="1040520"/>
            <a:ext cx="4978500" cy="208747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6262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6400" baseline="30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082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ea typeface="Calibri" charset="0"/>
                <a:cs typeface="Calibri" charset="0"/>
              </a:rPr>
              <a:t>Same legal brief, different races</a:t>
            </a:r>
          </a:p>
        </p:txBody>
      </p:sp>
      <p:sp>
        <p:nvSpPr>
          <p:cNvPr id="18" name="Title 6"/>
          <p:cNvSpPr txBox="1">
            <a:spLocks/>
          </p:cNvSpPr>
          <p:nvPr/>
        </p:nvSpPr>
        <p:spPr>
          <a:xfrm>
            <a:off x="6281657" y="1060938"/>
            <a:ext cx="4978500" cy="20670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6262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6400" baseline="30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6560" y="1192148"/>
            <a:ext cx="4713805" cy="174277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21920" rtlCol="0" anchor="ctr"/>
          <a:lstStyle/>
          <a:p>
            <a:pPr algn="ctr"/>
            <a:r>
              <a:rPr lang="en-US" sz="3200" dirty="0"/>
              <a:t>Thomas Meyer</a:t>
            </a:r>
          </a:p>
          <a:p>
            <a:pPr algn="ctr"/>
            <a:r>
              <a:rPr lang="en-US" dirty="0"/>
              <a:t>Seniority: 3</a:t>
            </a:r>
            <a:r>
              <a:rPr lang="en-US" baseline="30000" dirty="0"/>
              <a:t>rd</a:t>
            </a:r>
            <a:r>
              <a:rPr lang="en-US" dirty="0"/>
              <a:t> Year Law Associate</a:t>
            </a:r>
          </a:p>
          <a:p>
            <a:pPr algn="ctr"/>
            <a:r>
              <a:rPr lang="en-US" dirty="0"/>
              <a:t>Alma Mater: NYU</a:t>
            </a:r>
          </a:p>
          <a:p>
            <a:pPr algn="ctr"/>
            <a:r>
              <a:rPr lang="en-US" dirty="0"/>
              <a:t>Race/Ethnicity: White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14004" y="1192148"/>
            <a:ext cx="4713805" cy="174277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121920" rtlCol="0" anchor="ctr"/>
          <a:lstStyle/>
          <a:p>
            <a:pPr algn="ctr"/>
            <a:r>
              <a:rPr lang="en-US" sz="3200" dirty="0"/>
              <a:t>Thomas Meyer</a:t>
            </a:r>
          </a:p>
          <a:p>
            <a:pPr algn="ctr"/>
            <a:r>
              <a:rPr lang="en-US" dirty="0"/>
              <a:t>Seniority: 3</a:t>
            </a:r>
            <a:r>
              <a:rPr lang="en-US" baseline="30000" dirty="0"/>
              <a:t>rd</a:t>
            </a:r>
            <a:r>
              <a:rPr lang="en-US" dirty="0"/>
              <a:t> Year Law Associate</a:t>
            </a:r>
          </a:p>
          <a:p>
            <a:pPr algn="ctr"/>
            <a:r>
              <a:rPr lang="en-US" dirty="0"/>
              <a:t>Alma Mater: NYU</a:t>
            </a:r>
          </a:p>
          <a:p>
            <a:pPr algn="ctr"/>
            <a:r>
              <a:rPr lang="en-US" dirty="0"/>
              <a:t>Race/Ethnicity: African American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0723"/>
          <a:stretch/>
        </p:blipFill>
        <p:spPr>
          <a:xfrm>
            <a:off x="863005" y="3172553"/>
            <a:ext cx="4967071" cy="2466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9795" y="1040519"/>
            <a:ext cx="4978500" cy="459813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" name="Rectangle 23"/>
          <p:cNvSpPr/>
          <p:nvPr/>
        </p:nvSpPr>
        <p:spPr bwMode="gray">
          <a:xfrm>
            <a:off x="1019213" y="3157701"/>
            <a:ext cx="4840571" cy="23160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Rectangle 24"/>
          <p:cNvSpPr/>
          <p:nvPr/>
        </p:nvSpPr>
        <p:spPr>
          <a:xfrm>
            <a:off x="6281657" y="1060939"/>
            <a:ext cx="4978500" cy="457771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Rectangle 25"/>
          <p:cNvSpPr/>
          <p:nvPr/>
        </p:nvSpPr>
        <p:spPr bwMode="gray">
          <a:xfrm>
            <a:off x="6341075" y="3178119"/>
            <a:ext cx="4840571" cy="246053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b="10723"/>
          <a:stretch/>
        </p:blipFill>
        <p:spPr>
          <a:xfrm>
            <a:off x="6281657" y="3172553"/>
            <a:ext cx="4967071" cy="246610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gray">
          <a:xfrm>
            <a:off x="6393301" y="3157701"/>
            <a:ext cx="4840571" cy="2480956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965199-35F7-8947-9D09-A461F08BEC95}"/>
              </a:ext>
            </a:extLst>
          </p:cNvPr>
          <p:cNvSpPr txBox="1"/>
          <p:nvPr/>
        </p:nvSpPr>
        <p:spPr>
          <a:xfrm>
            <a:off x="329205" y="5810283"/>
            <a:ext cx="3487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(Reeves 2014)</a:t>
            </a:r>
          </a:p>
        </p:txBody>
      </p:sp>
    </p:spTree>
    <p:extLst>
      <p:ext uri="{BB962C8B-B14F-4D97-AF65-F5344CB8AC3E}">
        <p14:creationId xmlns:p14="http://schemas.microsoft.com/office/powerpoint/2010/main" val="3582994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6"/>
          <p:cNvSpPr txBox="1">
            <a:spLocks/>
          </p:cNvSpPr>
          <p:nvPr/>
        </p:nvSpPr>
        <p:spPr>
          <a:xfrm>
            <a:off x="959795" y="1040520"/>
            <a:ext cx="4978500" cy="208747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6262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6400" baseline="30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082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ea typeface="Calibri" charset="0"/>
                <a:cs typeface="Calibri" charset="0"/>
              </a:rPr>
              <a:t>Same legal brief, different races</a:t>
            </a:r>
          </a:p>
        </p:txBody>
      </p:sp>
      <p:sp>
        <p:nvSpPr>
          <p:cNvPr id="18" name="Title 6"/>
          <p:cNvSpPr txBox="1">
            <a:spLocks/>
          </p:cNvSpPr>
          <p:nvPr/>
        </p:nvSpPr>
        <p:spPr>
          <a:xfrm>
            <a:off x="6281657" y="1060938"/>
            <a:ext cx="4978500" cy="20670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6262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6400" baseline="30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6560" y="1192148"/>
            <a:ext cx="4713805" cy="174277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21920" rtlCol="0" anchor="ctr"/>
          <a:lstStyle/>
          <a:p>
            <a:pPr algn="ctr"/>
            <a:r>
              <a:rPr lang="en-US" sz="3200" dirty="0"/>
              <a:t>Thomas Meyer</a:t>
            </a:r>
          </a:p>
          <a:p>
            <a:pPr algn="ctr"/>
            <a:r>
              <a:rPr lang="en-US" dirty="0"/>
              <a:t>Seniority: 3</a:t>
            </a:r>
            <a:r>
              <a:rPr lang="en-US" baseline="30000" dirty="0"/>
              <a:t>rd</a:t>
            </a:r>
            <a:r>
              <a:rPr lang="en-US" dirty="0"/>
              <a:t> Year Law Associate</a:t>
            </a:r>
          </a:p>
          <a:p>
            <a:pPr algn="ctr"/>
            <a:r>
              <a:rPr lang="en-US" dirty="0"/>
              <a:t>Alma Mater: NYU</a:t>
            </a:r>
          </a:p>
          <a:p>
            <a:pPr algn="ctr"/>
            <a:r>
              <a:rPr lang="en-US" dirty="0"/>
              <a:t>Race/Ethnicity: White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14004" y="1192148"/>
            <a:ext cx="4713805" cy="174277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121920" rtlCol="0" anchor="ctr"/>
          <a:lstStyle/>
          <a:p>
            <a:pPr algn="ctr"/>
            <a:r>
              <a:rPr lang="en-US" sz="3200" dirty="0"/>
              <a:t>Thomas Meyer</a:t>
            </a:r>
          </a:p>
          <a:p>
            <a:pPr algn="ctr"/>
            <a:r>
              <a:rPr lang="en-US" dirty="0"/>
              <a:t>Seniority: 3</a:t>
            </a:r>
            <a:r>
              <a:rPr lang="en-US" baseline="30000" dirty="0"/>
              <a:t>rd</a:t>
            </a:r>
            <a:r>
              <a:rPr lang="en-US" dirty="0"/>
              <a:t> Year Law Associate</a:t>
            </a:r>
          </a:p>
          <a:p>
            <a:pPr algn="ctr"/>
            <a:r>
              <a:rPr lang="en-US" dirty="0"/>
              <a:t>Alma Mater: NYU</a:t>
            </a:r>
          </a:p>
          <a:p>
            <a:pPr algn="ctr"/>
            <a:r>
              <a:rPr lang="en-US" dirty="0"/>
              <a:t>Race/Ethnicity: African American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0723"/>
          <a:stretch/>
        </p:blipFill>
        <p:spPr>
          <a:xfrm>
            <a:off x="863005" y="3172553"/>
            <a:ext cx="4967071" cy="2466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9795" y="1040519"/>
            <a:ext cx="4978500" cy="47107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" name="Rectangle 23"/>
          <p:cNvSpPr/>
          <p:nvPr/>
        </p:nvSpPr>
        <p:spPr bwMode="gray">
          <a:xfrm>
            <a:off x="1019213" y="3157701"/>
            <a:ext cx="4840571" cy="23160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Rectangle 24"/>
          <p:cNvSpPr/>
          <p:nvPr/>
        </p:nvSpPr>
        <p:spPr>
          <a:xfrm>
            <a:off x="6281657" y="1060938"/>
            <a:ext cx="4978500" cy="469029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Rectangle 25"/>
          <p:cNvSpPr/>
          <p:nvPr/>
        </p:nvSpPr>
        <p:spPr bwMode="gray">
          <a:xfrm>
            <a:off x="6341075" y="3178119"/>
            <a:ext cx="4840571" cy="246053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4818"/>
          <a:stretch/>
        </p:blipFill>
        <p:spPr>
          <a:xfrm>
            <a:off x="6414004" y="3127998"/>
            <a:ext cx="4713805" cy="2345704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9503599" y="3508644"/>
            <a:ext cx="2465881" cy="1732141"/>
          </a:xfrm>
          <a:prstGeom prst="wedgeRoundRectCallou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tx1"/>
                </a:solidFill>
              </a:rPr>
              <a:t>3x more edits/comments</a:t>
            </a:r>
          </a:p>
          <a:p>
            <a:pPr algn="ctr"/>
            <a:r>
              <a:rPr lang="en-US" sz="2133" dirty="0">
                <a:solidFill>
                  <a:schemeClr val="tx1"/>
                </a:solidFill>
              </a:rPr>
              <a:t>2x more likely to find mistakes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582CAB-8657-254D-A18C-B9A6E8691AFF}"/>
              </a:ext>
            </a:extLst>
          </p:cNvPr>
          <p:cNvSpPr txBox="1"/>
          <p:nvPr/>
        </p:nvSpPr>
        <p:spPr>
          <a:xfrm>
            <a:off x="329205" y="5810283"/>
            <a:ext cx="3487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(Reeves 2014)</a:t>
            </a:r>
          </a:p>
        </p:txBody>
      </p:sp>
    </p:spTree>
    <p:extLst>
      <p:ext uri="{BB962C8B-B14F-4D97-AF65-F5344CB8AC3E}">
        <p14:creationId xmlns:p14="http://schemas.microsoft.com/office/powerpoint/2010/main" val="1058946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6"/>
          <p:cNvSpPr txBox="1">
            <a:spLocks/>
          </p:cNvSpPr>
          <p:nvPr/>
        </p:nvSpPr>
        <p:spPr>
          <a:xfrm>
            <a:off x="959795" y="1040520"/>
            <a:ext cx="4978500" cy="208747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6262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6400" baseline="30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207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ea typeface="Calibri" charset="0"/>
                <a:cs typeface="Calibri" charset="0"/>
              </a:rPr>
              <a:t>Same legal brief, different races</a:t>
            </a:r>
          </a:p>
        </p:txBody>
      </p:sp>
      <p:sp>
        <p:nvSpPr>
          <p:cNvPr id="18" name="Title 6"/>
          <p:cNvSpPr txBox="1">
            <a:spLocks/>
          </p:cNvSpPr>
          <p:nvPr/>
        </p:nvSpPr>
        <p:spPr>
          <a:xfrm>
            <a:off x="6281657" y="1060938"/>
            <a:ext cx="4978500" cy="20670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6262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6400" baseline="30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6560" y="1192148"/>
            <a:ext cx="4713805" cy="174277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21920" rtlCol="0" anchor="ctr"/>
          <a:lstStyle/>
          <a:p>
            <a:pPr algn="ctr"/>
            <a:r>
              <a:rPr lang="en-US" sz="3200" dirty="0"/>
              <a:t>Thomas Meyer</a:t>
            </a:r>
          </a:p>
          <a:p>
            <a:pPr algn="ctr"/>
            <a:r>
              <a:rPr lang="en-US" dirty="0"/>
              <a:t>Seniority: 3</a:t>
            </a:r>
            <a:r>
              <a:rPr lang="en-US" baseline="30000" dirty="0"/>
              <a:t>rd</a:t>
            </a:r>
            <a:r>
              <a:rPr lang="en-US" dirty="0"/>
              <a:t> Year Law Associate</a:t>
            </a:r>
          </a:p>
          <a:p>
            <a:pPr algn="ctr"/>
            <a:r>
              <a:rPr lang="en-US" dirty="0"/>
              <a:t>Alma Mater: NYU</a:t>
            </a:r>
          </a:p>
          <a:p>
            <a:pPr algn="ctr"/>
            <a:r>
              <a:rPr lang="en-US" dirty="0"/>
              <a:t>Race/Ethnicity: White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14004" y="1192148"/>
            <a:ext cx="4713805" cy="174277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121920" rtlCol="0" anchor="ctr"/>
          <a:lstStyle/>
          <a:p>
            <a:pPr algn="ctr"/>
            <a:r>
              <a:rPr lang="en-US" sz="3200" dirty="0"/>
              <a:t>Thomas Meyer</a:t>
            </a:r>
          </a:p>
          <a:p>
            <a:pPr algn="ctr"/>
            <a:r>
              <a:rPr lang="en-US" dirty="0"/>
              <a:t>Seniority: 3</a:t>
            </a:r>
            <a:r>
              <a:rPr lang="en-US" baseline="30000" dirty="0"/>
              <a:t>rd</a:t>
            </a:r>
            <a:r>
              <a:rPr lang="en-US" dirty="0"/>
              <a:t> Year Law Associate</a:t>
            </a:r>
          </a:p>
          <a:p>
            <a:pPr algn="ctr"/>
            <a:r>
              <a:rPr lang="en-US" dirty="0"/>
              <a:t>Alma Mater: NYU</a:t>
            </a:r>
          </a:p>
          <a:p>
            <a:pPr algn="ctr"/>
            <a:r>
              <a:rPr lang="en-US" dirty="0"/>
              <a:t>Race/Ethnicity: African American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0723"/>
          <a:stretch/>
        </p:blipFill>
        <p:spPr>
          <a:xfrm>
            <a:off x="863005" y="3172553"/>
            <a:ext cx="4967071" cy="2466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9795" y="1040519"/>
            <a:ext cx="4978500" cy="47107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" name="Rectangle 23"/>
          <p:cNvSpPr/>
          <p:nvPr/>
        </p:nvSpPr>
        <p:spPr bwMode="gray">
          <a:xfrm>
            <a:off x="1019213" y="3157701"/>
            <a:ext cx="4840571" cy="23160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Rectangle 24"/>
          <p:cNvSpPr/>
          <p:nvPr/>
        </p:nvSpPr>
        <p:spPr>
          <a:xfrm>
            <a:off x="6281657" y="1060938"/>
            <a:ext cx="4978500" cy="469029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Rectangle 25"/>
          <p:cNvSpPr/>
          <p:nvPr/>
        </p:nvSpPr>
        <p:spPr bwMode="gray">
          <a:xfrm>
            <a:off x="6341075" y="3178119"/>
            <a:ext cx="4840571" cy="246053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4818"/>
          <a:stretch/>
        </p:blipFill>
        <p:spPr>
          <a:xfrm>
            <a:off x="6414004" y="3127998"/>
            <a:ext cx="4713805" cy="2345704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9388174" y="3599795"/>
            <a:ext cx="2465881" cy="1954925"/>
          </a:xfrm>
          <a:prstGeom prst="wedgeRoundRectCallou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n-US" sz="1867" b="1" dirty="0">
                <a:solidFill>
                  <a:srgbClr val="5B534C"/>
                </a:solidFill>
              </a:rPr>
              <a:t>Score: 3.2 out of 5</a:t>
            </a:r>
          </a:p>
          <a:p>
            <a:pPr>
              <a:spcAft>
                <a:spcPts val="800"/>
              </a:spcAft>
            </a:pPr>
            <a:r>
              <a:rPr lang="en-US" sz="1867" dirty="0">
                <a:solidFill>
                  <a:srgbClr val="5B534C"/>
                </a:solidFill>
              </a:rPr>
              <a:t>“needs lots of work”</a:t>
            </a:r>
          </a:p>
          <a:p>
            <a:pPr>
              <a:spcAft>
                <a:spcPts val="800"/>
              </a:spcAft>
            </a:pPr>
            <a:r>
              <a:rPr lang="en-US" sz="1867" dirty="0">
                <a:solidFill>
                  <a:srgbClr val="5B534C"/>
                </a:solidFill>
              </a:rPr>
              <a:t>“can’t believe he went to NYU”</a:t>
            </a:r>
          </a:p>
          <a:p>
            <a:pPr>
              <a:spcAft>
                <a:spcPts val="800"/>
              </a:spcAft>
            </a:pPr>
            <a:r>
              <a:rPr lang="en-US" sz="1867" dirty="0">
                <a:solidFill>
                  <a:srgbClr val="5B534C"/>
                </a:solidFill>
              </a:rPr>
              <a:t>“average at best”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381457" y="3495823"/>
            <a:ext cx="2738033" cy="2177709"/>
          </a:xfrm>
          <a:prstGeom prst="wedgeRoundRectCallou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n-US" sz="1867" b="1" dirty="0">
                <a:solidFill>
                  <a:srgbClr val="5B534C"/>
                </a:solidFill>
              </a:rPr>
              <a:t>Score: 4.1 out of 5</a:t>
            </a:r>
          </a:p>
          <a:p>
            <a:pPr>
              <a:spcAft>
                <a:spcPts val="800"/>
              </a:spcAft>
            </a:pPr>
            <a:r>
              <a:rPr lang="en-US" sz="1867" dirty="0">
                <a:solidFill>
                  <a:srgbClr val="5B534C"/>
                </a:solidFill>
              </a:rPr>
              <a:t>“generally good writer but needs to work on…”</a:t>
            </a:r>
          </a:p>
          <a:p>
            <a:pPr>
              <a:spcAft>
                <a:spcPts val="800"/>
              </a:spcAft>
            </a:pPr>
            <a:r>
              <a:rPr lang="en-US" sz="1867" dirty="0">
                <a:solidFill>
                  <a:srgbClr val="5B534C"/>
                </a:solidFill>
              </a:rPr>
              <a:t>“has potential”</a:t>
            </a:r>
          </a:p>
          <a:p>
            <a:pPr>
              <a:spcAft>
                <a:spcPts val="800"/>
              </a:spcAft>
            </a:pPr>
            <a:r>
              <a:rPr lang="en-US" sz="1867" dirty="0">
                <a:solidFill>
                  <a:srgbClr val="5B534C"/>
                </a:solidFill>
              </a:rPr>
              <a:t>“good analytical skills”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EC5EA0-224C-6C40-A55C-163BB37274A9}"/>
              </a:ext>
            </a:extLst>
          </p:cNvPr>
          <p:cNvSpPr txBox="1"/>
          <p:nvPr/>
        </p:nvSpPr>
        <p:spPr>
          <a:xfrm>
            <a:off x="329205" y="5810283"/>
            <a:ext cx="3487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(Reeves 2014)</a:t>
            </a:r>
          </a:p>
        </p:txBody>
      </p:sp>
    </p:spTree>
    <p:extLst>
      <p:ext uri="{BB962C8B-B14F-4D97-AF65-F5344CB8AC3E}">
        <p14:creationId xmlns:p14="http://schemas.microsoft.com/office/powerpoint/2010/main" val="64244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8725" y="4169847"/>
            <a:ext cx="2842446" cy="52322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More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7642" y="4169847"/>
            <a:ext cx="2859126" cy="52322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More experience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5140" y="4480004"/>
            <a:ext cx="900870" cy="110799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2F3D4C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6600" dirty="0">
              <a:solidFill>
                <a:srgbClr val="2F3D4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38887" y="1188720"/>
            <a:ext cx="7514237" cy="2743200"/>
            <a:chOff x="911860" y="1267460"/>
            <a:chExt cx="7514237" cy="2743200"/>
          </a:xfrm>
        </p:grpSpPr>
        <p:pic>
          <p:nvPicPr>
            <p:cNvPr id="3" name="Picture 2" descr="brian-resum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860" y="1267460"/>
              <a:ext cx="3535354" cy="2743200"/>
            </a:xfrm>
            <a:prstGeom prst="rect">
              <a:avLst/>
            </a:prstGeom>
            <a:effectLst>
              <a:glow rad="101600">
                <a:schemeClr val="tx1">
                  <a:lumMod val="50000"/>
                  <a:lumOff val="50000"/>
                  <a:alpha val="75000"/>
                </a:schemeClr>
              </a:glow>
            </a:effectLst>
          </p:spPr>
        </p:pic>
        <p:pic>
          <p:nvPicPr>
            <p:cNvPr id="9" name="Picture 8" descr="karen-resum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43" y="1267460"/>
              <a:ext cx="3535354" cy="2743200"/>
            </a:xfrm>
            <a:prstGeom prst="rect">
              <a:avLst/>
            </a:prstGeom>
            <a:effectLst>
              <a:glow rad="101600">
                <a:schemeClr val="tx1">
                  <a:lumMod val="50000"/>
                  <a:lumOff val="50000"/>
                  <a:alpha val="75000"/>
                </a:schemeClr>
              </a:glow>
            </a:effectLst>
          </p:spPr>
        </p:pic>
      </p:grpSp>
      <p:sp>
        <p:nvSpPr>
          <p:cNvPr id="5" name="Rectangle 4"/>
          <p:cNvSpPr/>
          <p:nvPr/>
        </p:nvSpPr>
        <p:spPr>
          <a:xfrm>
            <a:off x="3233010" y="1211005"/>
            <a:ext cx="1696720" cy="26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39000" y="1209040"/>
            <a:ext cx="1696720" cy="26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870" y="5581374"/>
            <a:ext cx="3183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</a:rPr>
              <a:t>(</a:t>
            </a:r>
            <a:r>
              <a:rPr lang="en-US" sz="1600" dirty="0" err="1">
                <a:solidFill>
                  <a:srgbClr val="595959"/>
                </a:solidFill>
              </a:rPr>
              <a:t>Uhlmann</a:t>
            </a:r>
            <a:r>
              <a:rPr lang="en-US" sz="1600" dirty="0">
                <a:solidFill>
                  <a:srgbClr val="595959"/>
                </a:solidFill>
              </a:rPr>
              <a:t> &amp; Cohen 2005)</a:t>
            </a:r>
          </a:p>
        </p:txBody>
      </p:sp>
    </p:spTree>
    <p:extLst>
      <p:ext uri="{BB962C8B-B14F-4D97-AF65-F5344CB8AC3E}">
        <p14:creationId xmlns:p14="http://schemas.microsoft.com/office/powerpoint/2010/main" val="395920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ian-cv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9"/>
          <a:stretch/>
        </p:blipFill>
        <p:spPr>
          <a:xfrm>
            <a:off x="1905000" y="1780585"/>
            <a:ext cx="3733876" cy="2431145"/>
          </a:xfrm>
          <a:prstGeom prst="rect">
            <a:avLst/>
          </a:prstGeom>
          <a:effectLst/>
        </p:spPr>
      </p:pic>
      <p:pic>
        <p:nvPicPr>
          <p:cNvPr id="11" name="Picture 10" descr="karen-cv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6"/>
          <a:stretch/>
        </p:blipFill>
        <p:spPr>
          <a:xfrm>
            <a:off x="6750080" y="1791527"/>
            <a:ext cx="3733876" cy="2431145"/>
          </a:xfrm>
          <a:prstGeom prst="rect">
            <a:avLst/>
          </a:prstGeom>
          <a:effectLst/>
        </p:spPr>
      </p:pic>
      <p:sp>
        <p:nvSpPr>
          <p:cNvPr id="22" name="Rectangle 21"/>
          <p:cNvSpPr/>
          <p:nvPr/>
        </p:nvSpPr>
        <p:spPr bwMode="gray">
          <a:xfrm>
            <a:off x="1975945" y="1718931"/>
            <a:ext cx="8240110" cy="277288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gray">
          <a:xfrm>
            <a:off x="1524000" y="628074"/>
            <a:ext cx="9144000" cy="563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 bwMode="gray">
          <a:xfrm>
            <a:off x="2286000" y="4731603"/>
            <a:ext cx="7930055" cy="830997"/>
            <a:chOff x="2127240" y="4177883"/>
            <a:chExt cx="5089535" cy="830997"/>
          </a:xfrm>
        </p:grpSpPr>
        <p:sp>
          <p:nvSpPr>
            <p:cNvPr id="2" name="TextBox 1"/>
            <p:cNvSpPr txBox="1"/>
            <p:nvPr/>
          </p:nvSpPr>
          <p:spPr bwMode="gray">
            <a:xfrm>
              <a:off x="2127240" y="4177883"/>
              <a:ext cx="1999015" cy="83099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>
                <a:spcBef>
                  <a:spcPct val="0"/>
                </a:spcBef>
                <a:buNone/>
                <a:defRPr sz="4800">
                  <a:solidFill>
                    <a:srgbClr val="0070C0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sz="5400" dirty="0"/>
                <a:t>72%</a:t>
              </a:r>
            </a:p>
          </p:txBody>
        </p:sp>
        <p:sp>
          <p:nvSpPr>
            <p:cNvPr id="9" name="TextBox 8"/>
            <p:cNvSpPr txBox="1"/>
            <p:nvPr/>
          </p:nvSpPr>
          <p:spPr bwMode="gray">
            <a:xfrm>
              <a:off x="5361151" y="4177883"/>
              <a:ext cx="1855624" cy="83099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algn="ctr">
                <a:spcBef>
                  <a:spcPct val="0"/>
                </a:spcBef>
                <a:buNone/>
                <a:defRPr sz="4800">
                  <a:solidFill>
                    <a:srgbClr val="0070C0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sz="5400" dirty="0">
                  <a:solidFill>
                    <a:schemeClr val="accent6"/>
                  </a:solidFill>
                </a:rPr>
                <a:t>44%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37863" y="3083923"/>
            <a:ext cx="1075754" cy="1279964"/>
            <a:chOff x="1925507" y="2526582"/>
            <a:chExt cx="1414949" cy="168354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5507" y="2526582"/>
              <a:ext cx="1255971" cy="149780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4485" y="2712323"/>
              <a:ext cx="1255971" cy="1497808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8193755" y="3105375"/>
            <a:ext cx="1075754" cy="1279964"/>
            <a:chOff x="5872075" y="2526582"/>
            <a:chExt cx="1414949" cy="168354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2075" y="2526582"/>
              <a:ext cx="1255971" cy="149780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1053" y="2712323"/>
              <a:ext cx="1255971" cy="1497808"/>
            </a:xfrm>
            <a:prstGeom prst="rect">
              <a:avLst/>
            </a:prstGeom>
          </p:spPr>
        </p:pic>
      </p:grpSp>
      <p:sp>
        <p:nvSpPr>
          <p:cNvPr id="33" name="Title 6"/>
          <p:cNvSpPr txBox="1">
            <a:spLocks/>
          </p:cNvSpPr>
          <p:nvPr/>
        </p:nvSpPr>
        <p:spPr>
          <a:xfrm>
            <a:off x="6750085" y="1285815"/>
            <a:ext cx="3733875" cy="82034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6262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4800" baseline="30000" dirty="0">
              <a:solidFill>
                <a:schemeClr val="bg1"/>
              </a:solidFill>
            </a:endParaRPr>
          </a:p>
        </p:txBody>
      </p:sp>
      <p:sp>
        <p:nvSpPr>
          <p:cNvPr id="34" name="Title 6"/>
          <p:cNvSpPr txBox="1">
            <a:spLocks/>
          </p:cNvSpPr>
          <p:nvPr/>
        </p:nvSpPr>
        <p:spPr>
          <a:xfrm>
            <a:off x="1905005" y="1265651"/>
            <a:ext cx="3733875" cy="82034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6262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4800" baseline="300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00074" y="1362771"/>
            <a:ext cx="3535354" cy="62352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3200" dirty="0"/>
              <a:t>Brian Miller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49341" y="1384223"/>
            <a:ext cx="3535354" cy="62352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91440" rtlCol="0" anchor="ctr"/>
          <a:lstStyle/>
          <a:p>
            <a:pPr algn="ctr"/>
            <a:r>
              <a:rPr lang="en-US" sz="3200" dirty="0"/>
              <a:t>Karen Miller</a:t>
            </a:r>
          </a:p>
        </p:txBody>
      </p:sp>
      <p:sp>
        <p:nvSpPr>
          <p:cNvPr id="20" name="Footer Placeholder 5"/>
          <p:cNvSpPr txBox="1">
            <a:spLocks/>
          </p:cNvSpPr>
          <p:nvPr/>
        </p:nvSpPr>
        <p:spPr>
          <a:xfrm>
            <a:off x="197992" y="5638800"/>
            <a:ext cx="4091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>
                <a:solidFill>
                  <a:srgbClr val="595959"/>
                </a:solidFill>
              </a:rPr>
              <a:t>(</a:t>
            </a:r>
            <a:r>
              <a:rPr lang="en-US" sz="1600" dirty="0" err="1">
                <a:solidFill>
                  <a:srgbClr val="595959"/>
                </a:solidFill>
              </a:rPr>
              <a:t>Steinpreis</a:t>
            </a:r>
            <a:r>
              <a:rPr lang="en-US" sz="1600" dirty="0">
                <a:solidFill>
                  <a:srgbClr val="595959"/>
                </a:solidFill>
              </a:rPr>
              <a:t>, Anders &amp; </a:t>
            </a:r>
            <a:r>
              <a:rPr lang="en-US" sz="1600" dirty="0" err="1">
                <a:solidFill>
                  <a:srgbClr val="595959"/>
                </a:solidFill>
              </a:rPr>
              <a:t>Ritzke</a:t>
            </a:r>
            <a:r>
              <a:rPr lang="en-US" sz="1600" dirty="0">
                <a:solidFill>
                  <a:srgbClr val="595959"/>
                </a:solidFill>
              </a:rPr>
              <a:t> 1999)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09600" y="-78062"/>
            <a:ext cx="109728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C00000"/>
                </a:solidFill>
                <a:ea typeface="Calibri" charset="0"/>
                <a:cs typeface="Calibri" charset="0"/>
              </a:rPr>
              <a:t>Same resume, different names</a:t>
            </a:r>
          </a:p>
        </p:txBody>
      </p:sp>
    </p:spTree>
    <p:extLst>
      <p:ext uri="{BB962C8B-B14F-4D97-AF65-F5344CB8AC3E}">
        <p14:creationId xmlns:p14="http://schemas.microsoft.com/office/powerpoint/2010/main" val="40709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3136"/>
            <a:ext cx="1055853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C00000"/>
                </a:solidFill>
                <a:ea typeface="Calibri" charset="0"/>
                <a:cs typeface="Calibri" charset="0"/>
              </a:rPr>
              <a:t>Extra scrutiny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57573"/>
            <a:ext cx="10558530" cy="322941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2000"/>
              </a:spcBef>
              <a:buNone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“I would need to see evidence that she had gotten these grants and publications on her own.” </a:t>
            </a:r>
          </a:p>
          <a:p>
            <a:pPr marL="0" indent="0" algn="ctr">
              <a:spcBef>
                <a:spcPts val="2000"/>
              </a:spcBef>
              <a:buNone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“It would be impossible to make such a judgment without teaching evaluations.”</a:t>
            </a:r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304800" y="5698886"/>
            <a:ext cx="4091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>
                <a:solidFill>
                  <a:srgbClr val="595959"/>
                </a:solidFill>
              </a:rPr>
              <a:t>(</a:t>
            </a:r>
            <a:r>
              <a:rPr lang="en-US" sz="1600" dirty="0" err="1">
                <a:solidFill>
                  <a:srgbClr val="595959"/>
                </a:solidFill>
              </a:rPr>
              <a:t>Steinpreis</a:t>
            </a:r>
            <a:r>
              <a:rPr lang="en-US" sz="1600" dirty="0">
                <a:solidFill>
                  <a:srgbClr val="595959"/>
                </a:solidFill>
              </a:rPr>
              <a:t>, Anders &amp; </a:t>
            </a:r>
            <a:r>
              <a:rPr lang="en-US" sz="1600" dirty="0" err="1">
                <a:solidFill>
                  <a:srgbClr val="595959"/>
                </a:solidFill>
              </a:rPr>
              <a:t>Ritzke</a:t>
            </a:r>
            <a:r>
              <a:rPr lang="en-US" sz="1600" dirty="0">
                <a:solidFill>
                  <a:srgbClr val="595959"/>
                </a:solidFill>
              </a:rPr>
              <a:t> 1999)</a:t>
            </a:r>
          </a:p>
        </p:txBody>
      </p:sp>
    </p:spTree>
    <p:extLst>
      <p:ext uri="{BB962C8B-B14F-4D97-AF65-F5344CB8AC3E}">
        <p14:creationId xmlns:p14="http://schemas.microsoft.com/office/powerpoint/2010/main" val="83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8725" y="4169847"/>
            <a:ext cx="2842446" cy="52322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More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7642" y="4169847"/>
            <a:ext cx="2859126" cy="52322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More experience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5140" y="4480004"/>
            <a:ext cx="900870" cy="110799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2F3D4C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6600" dirty="0">
              <a:solidFill>
                <a:srgbClr val="2F3D4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38887" y="1188720"/>
            <a:ext cx="7514237" cy="2743200"/>
            <a:chOff x="911860" y="1267460"/>
            <a:chExt cx="7514237" cy="2743200"/>
          </a:xfrm>
        </p:grpSpPr>
        <p:pic>
          <p:nvPicPr>
            <p:cNvPr id="3" name="Picture 2" descr="brian-resum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860" y="1267460"/>
              <a:ext cx="3535354" cy="2743200"/>
            </a:xfrm>
            <a:prstGeom prst="rect">
              <a:avLst/>
            </a:prstGeom>
            <a:effectLst>
              <a:glow rad="101600">
                <a:schemeClr val="tx1">
                  <a:lumMod val="50000"/>
                  <a:lumOff val="50000"/>
                  <a:alpha val="75000"/>
                </a:schemeClr>
              </a:glow>
            </a:effectLst>
          </p:spPr>
        </p:pic>
        <p:pic>
          <p:nvPicPr>
            <p:cNvPr id="9" name="Picture 8" descr="karen-resum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43" y="1267460"/>
              <a:ext cx="3535354" cy="2743200"/>
            </a:xfrm>
            <a:prstGeom prst="rect">
              <a:avLst/>
            </a:prstGeom>
            <a:effectLst>
              <a:glow rad="101600">
                <a:schemeClr val="tx1">
                  <a:lumMod val="50000"/>
                  <a:lumOff val="50000"/>
                  <a:alpha val="75000"/>
                </a:schemeClr>
              </a:glow>
            </a:effectLst>
          </p:spPr>
        </p:pic>
      </p:grpSp>
      <p:sp>
        <p:nvSpPr>
          <p:cNvPr id="5" name="Rectangle 4"/>
          <p:cNvSpPr/>
          <p:nvPr/>
        </p:nvSpPr>
        <p:spPr>
          <a:xfrm>
            <a:off x="3233010" y="1211005"/>
            <a:ext cx="1696720" cy="26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39000" y="1209040"/>
            <a:ext cx="1696720" cy="26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870" y="5581374"/>
            <a:ext cx="3183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Uhlmann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Cohen 2005)</a:t>
            </a:r>
          </a:p>
        </p:txBody>
      </p:sp>
    </p:spTree>
    <p:extLst>
      <p:ext uri="{BB962C8B-B14F-4D97-AF65-F5344CB8AC3E}">
        <p14:creationId xmlns:p14="http://schemas.microsoft.com/office/powerpoint/2010/main" val="28764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8725" y="4159687"/>
            <a:ext cx="2842446" cy="52322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More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7642" y="4159687"/>
            <a:ext cx="2859126" cy="52322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More experience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3565" y="4469844"/>
            <a:ext cx="900870" cy="110799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2F3D4C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6600" dirty="0">
              <a:solidFill>
                <a:srgbClr val="2F3D4C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38887" y="1188720"/>
            <a:ext cx="7514237" cy="2743200"/>
            <a:chOff x="814882" y="1188720"/>
            <a:chExt cx="7514237" cy="2743200"/>
          </a:xfrm>
        </p:grpSpPr>
        <p:pic>
          <p:nvPicPr>
            <p:cNvPr id="14" name="Picture 13" descr="brian-resum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882" y="1188720"/>
              <a:ext cx="3535354" cy="2743200"/>
            </a:xfrm>
            <a:prstGeom prst="rect">
              <a:avLst/>
            </a:prstGeom>
            <a:effectLst>
              <a:glow rad="101600">
                <a:schemeClr val="accent6">
                  <a:lumMod val="60000"/>
                  <a:lumOff val="40000"/>
                  <a:alpha val="75000"/>
                </a:schemeClr>
              </a:glow>
            </a:effectLst>
          </p:spPr>
        </p:pic>
        <p:pic>
          <p:nvPicPr>
            <p:cNvPr id="15" name="Picture 14" descr="karen-resum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765" y="1188720"/>
              <a:ext cx="3535354" cy="2743200"/>
            </a:xfrm>
            <a:prstGeom prst="rect">
              <a:avLst/>
            </a:prstGeom>
            <a:effectLst>
              <a:glow rad="101600">
                <a:schemeClr val="accent2">
                  <a:alpha val="75000"/>
                </a:schemeClr>
              </a:glo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331870" y="5581374"/>
            <a:ext cx="3183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</a:rPr>
              <a:t>(</a:t>
            </a:r>
            <a:r>
              <a:rPr lang="en-US" sz="1600" dirty="0" err="1">
                <a:solidFill>
                  <a:srgbClr val="595959"/>
                </a:solidFill>
              </a:rPr>
              <a:t>Uhlmann</a:t>
            </a:r>
            <a:r>
              <a:rPr lang="en-US" sz="1600" dirty="0">
                <a:solidFill>
                  <a:srgbClr val="595959"/>
                </a:solidFill>
              </a:rPr>
              <a:t> &amp; Cohen 2005)</a:t>
            </a:r>
          </a:p>
        </p:txBody>
      </p:sp>
    </p:spTree>
    <p:extLst>
      <p:ext uri="{BB962C8B-B14F-4D97-AF65-F5344CB8AC3E}">
        <p14:creationId xmlns:p14="http://schemas.microsoft.com/office/powerpoint/2010/main" val="295673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0387" y="4159687"/>
            <a:ext cx="2859126" cy="52322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More experience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5983" y="4159687"/>
            <a:ext cx="2842446" cy="52322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More education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3565" y="4469844"/>
            <a:ext cx="900870" cy="110799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2F3D4C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6600" dirty="0">
              <a:solidFill>
                <a:srgbClr val="2F3D4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38887" y="1188720"/>
            <a:ext cx="7514237" cy="2743200"/>
            <a:chOff x="814882" y="1188720"/>
            <a:chExt cx="7514237" cy="2743200"/>
          </a:xfrm>
        </p:grpSpPr>
        <p:pic>
          <p:nvPicPr>
            <p:cNvPr id="14" name="Picture 13" descr="brian-resum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882" y="1188720"/>
              <a:ext cx="3535354" cy="2743200"/>
            </a:xfrm>
            <a:prstGeom prst="rect">
              <a:avLst/>
            </a:prstGeom>
            <a:effectLst>
              <a:glow rad="101600">
                <a:schemeClr val="accent6">
                  <a:lumMod val="60000"/>
                  <a:lumOff val="40000"/>
                  <a:alpha val="75000"/>
                </a:schemeClr>
              </a:glow>
            </a:effectLst>
          </p:spPr>
        </p:pic>
        <p:pic>
          <p:nvPicPr>
            <p:cNvPr id="15" name="Picture 14" descr="karen-resum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765" y="1188720"/>
              <a:ext cx="3535354" cy="2743200"/>
            </a:xfrm>
            <a:prstGeom prst="rect">
              <a:avLst/>
            </a:prstGeom>
            <a:effectLst>
              <a:glow rad="101600">
                <a:schemeClr val="accent2">
                  <a:alpha val="75000"/>
                </a:schemeClr>
              </a:glo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331870" y="5581374"/>
            <a:ext cx="3183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</a:rPr>
              <a:t>(</a:t>
            </a:r>
            <a:r>
              <a:rPr lang="en-US" sz="1600" dirty="0" err="1">
                <a:solidFill>
                  <a:srgbClr val="595959"/>
                </a:solidFill>
              </a:rPr>
              <a:t>Uhlmann</a:t>
            </a:r>
            <a:r>
              <a:rPr lang="en-US" sz="1600" dirty="0">
                <a:solidFill>
                  <a:srgbClr val="595959"/>
                </a:solidFill>
              </a:rPr>
              <a:t> &amp; Cohen 2005)</a:t>
            </a:r>
          </a:p>
        </p:txBody>
      </p:sp>
    </p:spTree>
    <p:extLst>
      <p:ext uri="{BB962C8B-B14F-4D97-AF65-F5344CB8AC3E}">
        <p14:creationId xmlns:p14="http://schemas.microsoft.com/office/powerpoint/2010/main" val="10676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1594708"/>
            <a:ext cx="822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most common way that </a:t>
            </a:r>
            <a:br>
              <a:rPr lang="en-US" sz="5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5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we transmit and maintain culture is through </a:t>
            </a:r>
            <a:r>
              <a:rPr lang="en-US" sz="5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language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5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A5ADD0-4D70-5048-B988-E684B4736916}"/>
              </a:ext>
            </a:extLst>
          </p:cNvPr>
          <p:cNvSpPr/>
          <p:nvPr/>
        </p:nvSpPr>
        <p:spPr>
          <a:xfrm>
            <a:off x="524436" y="1990165"/>
            <a:ext cx="11198490" cy="16270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483EF-4F30-BE42-95B5-6A477F4E9D68}"/>
              </a:ext>
            </a:extLst>
          </p:cNvPr>
          <p:cNvSpPr txBox="1"/>
          <p:nvPr/>
        </p:nvSpPr>
        <p:spPr>
          <a:xfrm>
            <a:off x="645622" y="3861955"/>
            <a:ext cx="11077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“Small Wins” Approach to Change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9AC93-40DD-AE47-A3AB-389C345AE637}"/>
              </a:ext>
            </a:extLst>
          </p:cNvPr>
          <p:cNvSpPr/>
          <p:nvPr/>
        </p:nvSpPr>
        <p:spPr>
          <a:xfrm>
            <a:off x="645622" y="2123407"/>
            <a:ext cx="10964487" cy="13854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Framework</a:t>
            </a:r>
            <a:endParaRPr lang="en-US" sz="140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31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nder_Teaching_direction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r="2024"/>
          <a:stretch/>
        </p:blipFill>
        <p:spPr>
          <a:xfrm>
            <a:off x="4351867" y="571165"/>
            <a:ext cx="3589867" cy="5115795"/>
          </a:xfr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479A28-8F04-8D45-892E-C078A8D94650}"/>
              </a:ext>
            </a:extLst>
          </p:cNvPr>
          <p:cNvSpPr txBox="1"/>
          <p:nvPr/>
        </p:nvSpPr>
        <p:spPr>
          <a:xfrm>
            <a:off x="331870" y="5581374"/>
            <a:ext cx="3183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595959"/>
                </a:solidFill>
              </a:rPr>
              <a:t>Benschmidt.org</a:t>
            </a:r>
            <a:r>
              <a:rPr lang="en-US" sz="1600" dirty="0">
                <a:solidFill>
                  <a:srgbClr val="595959"/>
                </a:solidFill>
              </a:rPr>
              <a:t>/</a:t>
            </a:r>
            <a:r>
              <a:rPr lang="en-US" sz="1600" dirty="0" err="1">
                <a:solidFill>
                  <a:srgbClr val="595959"/>
                </a:solidFill>
              </a:rPr>
              <a:t>profgender</a:t>
            </a:r>
            <a:r>
              <a:rPr lang="en-US" sz="1600" dirty="0">
                <a:solidFill>
                  <a:srgbClr val="595959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50693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nder_teachingreviews_Geniu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r="2338"/>
          <a:stretch/>
        </p:blipFill>
        <p:spPr>
          <a:xfrm>
            <a:off x="2426497" y="651940"/>
            <a:ext cx="7339006" cy="4937760"/>
          </a:xfrm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694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nder_Teaching_helpful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" r="783"/>
          <a:stretch/>
        </p:blipFill>
        <p:spPr>
          <a:xfrm>
            <a:off x="2319713" y="649223"/>
            <a:ext cx="7552577" cy="4937760"/>
          </a:xfrm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0893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nder-Teaching_mea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r="780"/>
          <a:stretch/>
        </p:blipFill>
        <p:spPr>
          <a:xfrm>
            <a:off x="2445911" y="649224"/>
            <a:ext cx="7300178" cy="4937760"/>
          </a:xfrm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2097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6"/>
          <p:cNvSpPr txBox="1">
            <a:spLocks/>
          </p:cNvSpPr>
          <p:nvPr/>
        </p:nvSpPr>
        <p:spPr>
          <a:xfrm>
            <a:off x="2703369" y="1351406"/>
            <a:ext cx="6793992" cy="43879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6262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4800" baseline="30000" dirty="0">
              <a:solidFill>
                <a:schemeClr val="bg1"/>
              </a:solidFill>
            </a:endParaRPr>
          </a:p>
        </p:txBody>
      </p:sp>
      <p:sp>
        <p:nvSpPr>
          <p:cNvPr id="19" name="Footer Placeholder 5"/>
          <p:cNvSpPr txBox="1">
            <a:spLocks/>
          </p:cNvSpPr>
          <p:nvPr/>
        </p:nvSpPr>
        <p:spPr>
          <a:xfrm>
            <a:off x="147689" y="5641219"/>
            <a:ext cx="2698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595959"/>
                </a:solidFill>
              </a:rPr>
              <a:t>(Rudman 1998)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40482" y="1478604"/>
            <a:ext cx="2172510" cy="2062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12992" y="1478604"/>
            <a:ext cx="2172510" cy="20622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40482" y="3540868"/>
            <a:ext cx="2172510" cy="2062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12992" y="3540868"/>
            <a:ext cx="2172510" cy="2062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85502" y="1478604"/>
            <a:ext cx="2172510" cy="20622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</a:t>
            </a:r>
            <a:br>
              <a:rPr lang="en-US" dirty="0"/>
            </a:br>
            <a:r>
              <a:rPr lang="en-US" dirty="0"/>
              <a:t>Competent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85502" y="3540868"/>
            <a:ext cx="2172510" cy="20622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</a:t>
            </a:r>
            <a:br>
              <a:rPr lang="en-US" dirty="0"/>
            </a:br>
            <a:r>
              <a:rPr lang="en-US" dirty="0"/>
              <a:t>Competent</a:t>
            </a:r>
          </a:p>
        </p:txBody>
      </p:sp>
      <p:sp>
        <p:nvSpPr>
          <p:cNvPr id="14" name="Flowchart: Data 13"/>
          <p:cNvSpPr/>
          <p:nvPr/>
        </p:nvSpPr>
        <p:spPr>
          <a:xfrm>
            <a:off x="8668400" y="1254863"/>
            <a:ext cx="1773677" cy="790228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i="1" dirty="0"/>
              <a:t>Less </a:t>
            </a:r>
            <a:br>
              <a:rPr lang="en-US" sz="2200" i="1" dirty="0"/>
            </a:br>
            <a:r>
              <a:rPr lang="en-US" sz="2200" i="1" dirty="0"/>
              <a:t>likeable</a:t>
            </a:r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8540484" y="3404681"/>
            <a:ext cx="900870" cy="110799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23" y="1383574"/>
            <a:ext cx="786634" cy="7866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65146" y="1701804"/>
            <a:ext cx="750822" cy="1615864"/>
            <a:chOff x="1324514" y="3917852"/>
            <a:chExt cx="655190" cy="1410051"/>
          </a:xfrm>
        </p:grpSpPr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1324514" y="4194580"/>
              <a:ext cx="655190" cy="1133323"/>
            </a:xfrm>
            <a:custGeom>
              <a:avLst/>
              <a:gdLst>
                <a:gd name="T0" fmla="*/ 534 w 775"/>
                <a:gd name="T1" fmla="*/ 198 h 1401"/>
                <a:gd name="T2" fmla="*/ 565 w 775"/>
                <a:gd name="T3" fmla="*/ 359 h 1401"/>
                <a:gd name="T4" fmla="*/ 690 w 775"/>
                <a:gd name="T5" fmla="*/ 832 h 1401"/>
                <a:gd name="T6" fmla="*/ 528 w 775"/>
                <a:gd name="T7" fmla="*/ 838 h 1401"/>
                <a:gd name="T8" fmla="*/ 513 w 775"/>
                <a:gd name="T9" fmla="*/ 1373 h 1401"/>
                <a:gd name="T10" fmla="*/ 404 w 775"/>
                <a:gd name="T11" fmla="*/ 1368 h 1401"/>
                <a:gd name="T12" fmla="*/ 398 w 775"/>
                <a:gd name="T13" fmla="*/ 895 h 1401"/>
                <a:gd name="T14" fmla="*/ 388 w 775"/>
                <a:gd name="T15" fmla="*/ 838 h 1401"/>
                <a:gd name="T16" fmla="*/ 378 w 775"/>
                <a:gd name="T17" fmla="*/ 968 h 1401"/>
                <a:gd name="T18" fmla="*/ 378 w 775"/>
                <a:gd name="T19" fmla="*/ 1248 h 1401"/>
                <a:gd name="T20" fmla="*/ 367 w 775"/>
                <a:gd name="T21" fmla="*/ 1373 h 1401"/>
                <a:gd name="T22" fmla="*/ 268 w 775"/>
                <a:gd name="T23" fmla="*/ 1378 h 1401"/>
                <a:gd name="T24" fmla="*/ 253 w 775"/>
                <a:gd name="T25" fmla="*/ 1113 h 1401"/>
                <a:gd name="T26" fmla="*/ 253 w 775"/>
                <a:gd name="T27" fmla="*/ 838 h 1401"/>
                <a:gd name="T28" fmla="*/ 86 w 775"/>
                <a:gd name="T29" fmla="*/ 838 h 1401"/>
                <a:gd name="T30" fmla="*/ 248 w 775"/>
                <a:gd name="T31" fmla="*/ 198 h 1401"/>
                <a:gd name="T32" fmla="*/ 201 w 775"/>
                <a:gd name="T33" fmla="*/ 297 h 1401"/>
                <a:gd name="T34" fmla="*/ 169 w 775"/>
                <a:gd name="T35" fmla="*/ 406 h 1401"/>
                <a:gd name="T36" fmla="*/ 86 w 775"/>
                <a:gd name="T37" fmla="*/ 603 h 1401"/>
                <a:gd name="T38" fmla="*/ 8 w 775"/>
                <a:gd name="T39" fmla="*/ 567 h 1401"/>
                <a:gd name="T40" fmla="*/ 39 w 775"/>
                <a:gd name="T41" fmla="*/ 442 h 1401"/>
                <a:gd name="T42" fmla="*/ 107 w 775"/>
                <a:gd name="T43" fmla="*/ 203 h 1401"/>
                <a:gd name="T44" fmla="*/ 263 w 775"/>
                <a:gd name="T45" fmla="*/ 11 h 1401"/>
                <a:gd name="T46" fmla="*/ 518 w 775"/>
                <a:gd name="T47" fmla="*/ 11 h 1401"/>
                <a:gd name="T48" fmla="*/ 643 w 775"/>
                <a:gd name="T49" fmla="*/ 109 h 1401"/>
                <a:gd name="T50" fmla="*/ 674 w 775"/>
                <a:gd name="T51" fmla="*/ 224 h 1401"/>
                <a:gd name="T52" fmla="*/ 742 w 775"/>
                <a:gd name="T53" fmla="*/ 447 h 1401"/>
                <a:gd name="T54" fmla="*/ 768 w 775"/>
                <a:gd name="T55" fmla="*/ 567 h 1401"/>
                <a:gd name="T56" fmla="*/ 684 w 775"/>
                <a:gd name="T57" fmla="*/ 598 h 1401"/>
                <a:gd name="T58" fmla="*/ 606 w 775"/>
                <a:gd name="T59" fmla="*/ 401 h 1401"/>
                <a:gd name="T60" fmla="*/ 575 w 775"/>
                <a:gd name="T61" fmla="*/ 291 h 1401"/>
                <a:gd name="T62" fmla="*/ 534 w 775"/>
                <a:gd name="T63" fmla="*/ 198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5" h="1401">
                  <a:moveTo>
                    <a:pt x="534" y="198"/>
                  </a:moveTo>
                  <a:cubicBezTo>
                    <a:pt x="535" y="252"/>
                    <a:pt x="551" y="305"/>
                    <a:pt x="565" y="359"/>
                  </a:cubicBezTo>
                  <a:cubicBezTo>
                    <a:pt x="604" y="510"/>
                    <a:pt x="649" y="676"/>
                    <a:pt x="690" y="832"/>
                  </a:cubicBezTo>
                  <a:cubicBezTo>
                    <a:pt x="646" y="844"/>
                    <a:pt x="580" y="834"/>
                    <a:pt x="528" y="838"/>
                  </a:cubicBezTo>
                  <a:cubicBezTo>
                    <a:pt x="510" y="1003"/>
                    <a:pt x="540" y="1216"/>
                    <a:pt x="513" y="1373"/>
                  </a:cubicBezTo>
                  <a:cubicBezTo>
                    <a:pt x="486" y="1401"/>
                    <a:pt x="425" y="1399"/>
                    <a:pt x="404" y="1368"/>
                  </a:cubicBezTo>
                  <a:cubicBezTo>
                    <a:pt x="390" y="1226"/>
                    <a:pt x="403" y="1053"/>
                    <a:pt x="398" y="895"/>
                  </a:cubicBezTo>
                  <a:cubicBezTo>
                    <a:pt x="398" y="875"/>
                    <a:pt x="406" y="850"/>
                    <a:pt x="388" y="838"/>
                  </a:cubicBezTo>
                  <a:cubicBezTo>
                    <a:pt x="369" y="866"/>
                    <a:pt x="378" y="919"/>
                    <a:pt x="378" y="968"/>
                  </a:cubicBezTo>
                  <a:cubicBezTo>
                    <a:pt x="378" y="1056"/>
                    <a:pt x="378" y="1151"/>
                    <a:pt x="378" y="1248"/>
                  </a:cubicBezTo>
                  <a:cubicBezTo>
                    <a:pt x="378" y="1292"/>
                    <a:pt x="384" y="1351"/>
                    <a:pt x="367" y="1373"/>
                  </a:cubicBezTo>
                  <a:cubicBezTo>
                    <a:pt x="351" y="1395"/>
                    <a:pt x="291" y="1401"/>
                    <a:pt x="268" y="1378"/>
                  </a:cubicBezTo>
                  <a:cubicBezTo>
                    <a:pt x="236" y="1347"/>
                    <a:pt x="253" y="1179"/>
                    <a:pt x="253" y="1113"/>
                  </a:cubicBezTo>
                  <a:cubicBezTo>
                    <a:pt x="253" y="1008"/>
                    <a:pt x="253" y="927"/>
                    <a:pt x="253" y="838"/>
                  </a:cubicBezTo>
                  <a:cubicBezTo>
                    <a:pt x="197" y="838"/>
                    <a:pt x="142" y="838"/>
                    <a:pt x="86" y="838"/>
                  </a:cubicBezTo>
                  <a:cubicBezTo>
                    <a:pt x="140" y="624"/>
                    <a:pt x="200" y="417"/>
                    <a:pt x="248" y="198"/>
                  </a:cubicBezTo>
                  <a:cubicBezTo>
                    <a:pt x="217" y="215"/>
                    <a:pt x="211" y="260"/>
                    <a:pt x="201" y="297"/>
                  </a:cubicBezTo>
                  <a:cubicBezTo>
                    <a:pt x="191" y="332"/>
                    <a:pt x="180" y="368"/>
                    <a:pt x="169" y="406"/>
                  </a:cubicBezTo>
                  <a:cubicBezTo>
                    <a:pt x="155" y="457"/>
                    <a:pt x="137" y="592"/>
                    <a:pt x="86" y="603"/>
                  </a:cubicBezTo>
                  <a:cubicBezTo>
                    <a:pt x="60" y="609"/>
                    <a:pt x="16" y="594"/>
                    <a:pt x="8" y="567"/>
                  </a:cubicBezTo>
                  <a:cubicBezTo>
                    <a:pt x="0" y="538"/>
                    <a:pt x="33" y="466"/>
                    <a:pt x="39" y="442"/>
                  </a:cubicBezTo>
                  <a:cubicBezTo>
                    <a:pt x="67" y="344"/>
                    <a:pt x="82" y="289"/>
                    <a:pt x="107" y="203"/>
                  </a:cubicBezTo>
                  <a:cubicBezTo>
                    <a:pt x="133" y="115"/>
                    <a:pt x="161" y="26"/>
                    <a:pt x="263" y="11"/>
                  </a:cubicBezTo>
                  <a:cubicBezTo>
                    <a:pt x="311" y="3"/>
                    <a:pt x="456" y="0"/>
                    <a:pt x="518" y="11"/>
                  </a:cubicBezTo>
                  <a:cubicBezTo>
                    <a:pt x="573" y="20"/>
                    <a:pt x="621" y="62"/>
                    <a:pt x="643" y="109"/>
                  </a:cubicBezTo>
                  <a:cubicBezTo>
                    <a:pt x="657" y="140"/>
                    <a:pt x="661" y="182"/>
                    <a:pt x="674" y="224"/>
                  </a:cubicBezTo>
                  <a:cubicBezTo>
                    <a:pt x="696" y="297"/>
                    <a:pt x="718" y="362"/>
                    <a:pt x="742" y="447"/>
                  </a:cubicBezTo>
                  <a:cubicBezTo>
                    <a:pt x="751" y="480"/>
                    <a:pt x="775" y="542"/>
                    <a:pt x="768" y="567"/>
                  </a:cubicBezTo>
                  <a:cubicBezTo>
                    <a:pt x="759" y="596"/>
                    <a:pt x="714" y="609"/>
                    <a:pt x="684" y="598"/>
                  </a:cubicBezTo>
                  <a:cubicBezTo>
                    <a:pt x="639" y="581"/>
                    <a:pt x="621" y="451"/>
                    <a:pt x="606" y="401"/>
                  </a:cubicBezTo>
                  <a:cubicBezTo>
                    <a:pt x="595" y="361"/>
                    <a:pt x="585" y="325"/>
                    <a:pt x="575" y="291"/>
                  </a:cubicBezTo>
                  <a:cubicBezTo>
                    <a:pt x="565" y="258"/>
                    <a:pt x="555" y="222"/>
                    <a:pt x="534" y="19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524093" y="3917852"/>
              <a:ext cx="256032" cy="256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15623" y="3793451"/>
            <a:ext cx="640528" cy="1572568"/>
            <a:chOff x="3657600" y="3675301"/>
            <a:chExt cx="426525" cy="1047165"/>
          </a:xfrm>
          <a:solidFill>
            <a:schemeClr val="tx1"/>
          </a:solidFill>
        </p:grpSpPr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3657600" y="3881276"/>
              <a:ext cx="426525" cy="841190"/>
            </a:xfrm>
            <a:custGeom>
              <a:avLst/>
              <a:gdLst>
                <a:gd name="T0" fmla="*/ 419 w 530"/>
                <a:gd name="T1" fmla="*/ 155 h 1098"/>
                <a:gd name="T2" fmla="*/ 408 w 530"/>
                <a:gd name="T3" fmla="*/ 212 h 1098"/>
                <a:gd name="T4" fmla="*/ 408 w 530"/>
                <a:gd name="T5" fmla="*/ 909 h 1098"/>
                <a:gd name="T6" fmla="*/ 351 w 530"/>
                <a:gd name="T7" fmla="*/ 1091 h 1098"/>
                <a:gd name="T8" fmla="*/ 284 w 530"/>
                <a:gd name="T9" fmla="*/ 836 h 1098"/>
                <a:gd name="T10" fmla="*/ 284 w 530"/>
                <a:gd name="T11" fmla="*/ 550 h 1098"/>
                <a:gd name="T12" fmla="*/ 273 w 530"/>
                <a:gd name="T13" fmla="*/ 524 h 1098"/>
                <a:gd name="T14" fmla="*/ 258 w 530"/>
                <a:gd name="T15" fmla="*/ 587 h 1098"/>
                <a:gd name="T16" fmla="*/ 258 w 530"/>
                <a:gd name="T17" fmla="*/ 805 h 1098"/>
                <a:gd name="T18" fmla="*/ 237 w 530"/>
                <a:gd name="T19" fmla="*/ 1081 h 1098"/>
                <a:gd name="T20" fmla="*/ 159 w 530"/>
                <a:gd name="T21" fmla="*/ 1081 h 1098"/>
                <a:gd name="T22" fmla="*/ 138 w 530"/>
                <a:gd name="T23" fmla="*/ 857 h 1098"/>
                <a:gd name="T24" fmla="*/ 138 w 530"/>
                <a:gd name="T25" fmla="*/ 259 h 1098"/>
                <a:gd name="T26" fmla="*/ 138 w 530"/>
                <a:gd name="T27" fmla="*/ 196 h 1098"/>
                <a:gd name="T28" fmla="*/ 122 w 530"/>
                <a:gd name="T29" fmla="*/ 155 h 1098"/>
                <a:gd name="T30" fmla="*/ 112 w 530"/>
                <a:gd name="T31" fmla="*/ 202 h 1098"/>
                <a:gd name="T32" fmla="*/ 112 w 530"/>
                <a:gd name="T33" fmla="*/ 358 h 1098"/>
                <a:gd name="T34" fmla="*/ 70 w 530"/>
                <a:gd name="T35" fmla="*/ 529 h 1098"/>
                <a:gd name="T36" fmla="*/ 24 w 530"/>
                <a:gd name="T37" fmla="*/ 347 h 1098"/>
                <a:gd name="T38" fmla="*/ 117 w 530"/>
                <a:gd name="T39" fmla="*/ 9 h 1098"/>
                <a:gd name="T40" fmla="*/ 284 w 530"/>
                <a:gd name="T41" fmla="*/ 9 h 1098"/>
                <a:gd name="T42" fmla="*/ 476 w 530"/>
                <a:gd name="T43" fmla="*/ 35 h 1098"/>
                <a:gd name="T44" fmla="*/ 518 w 530"/>
                <a:gd name="T45" fmla="*/ 347 h 1098"/>
                <a:gd name="T46" fmla="*/ 471 w 530"/>
                <a:gd name="T47" fmla="*/ 529 h 1098"/>
                <a:gd name="T48" fmla="*/ 434 w 530"/>
                <a:gd name="T49" fmla="*/ 352 h 1098"/>
                <a:gd name="T50" fmla="*/ 434 w 530"/>
                <a:gd name="T51" fmla="*/ 243 h 1098"/>
                <a:gd name="T52" fmla="*/ 419 w 530"/>
                <a:gd name="T53" fmla="*/ 155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0" h="1098">
                  <a:moveTo>
                    <a:pt x="419" y="155"/>
                  </a:moveTo>
                  <a:cubicBezTo>
                    <a:pt x="399" y="166"/>
                    <a:pt x="409" y="195"/>
                    <a:pt x="408" y="212"/>
                  </a:cubicBezTo>
                  <a:cubicBezTo>
                    <a:pt x="404" y="435"/>
                    <a:pt x="410" y="673"/>
                    <a:pt x="408" y="909"/>
                  </a:cubicBezTo>
                  <a:cubicBezTo>
                    <a:pt x="408" y="983"/>
                    <a:pt x="419" y="1086"/>
                    <a:pt x="351" y="1091"/>
                  </a:cubicBezTo>
                  <a:cubicBezTo>
                    <a:pt x="256" y="1098"/>
                    <a:pt x="284" y="932"/>
                    <a:pt x="284" y="836"/>
                  </a:cubicBezTo>
                  <a:cubicBezTo>
                    <a:pt x="284" y="742"/>
                    <a:pt x="292" y="645"/>
                    <a:pt x="284" y="550"/>
                  </a:cubicBezTo>
                  <a:cubicBezTo>
                    <a:pt x="283" y="545"/>
                    <a:pt x="291" y="521"/>
                    <a:pt x="273" y="524"/>
                  </a:cubicBezTo>
                  <a:cubicBezTo>
                    <a:pt x="245" y="528"/>
                    <a:pt x="258" y="568"/>
                    <a:pt x="258" y="587"/>
                  </a:cubicBezTo>
                  <a:cubicBezTo>
                    <a:pt x="255" y="654"/>
                    <a:pt x="258" y="728"/>
                    <a:pt x="258" y="805"/>
                  </a:cubicBezTo>
                  <a:cubicBezTo>
                    <a:pt x="258" y="880"/>
                    <a:pt x="277" y="1051"/>
                    <a:pt x="237" y="1081"/>
                  </a:cubicBezTo>
                  <a:cubicBezTo>
                    <a:pt x="224" y="1090"/>
                    <a:pt x="179" y="1095"/>
                    <a:pt x="159" y="1081"/>
                  </a:cubicBezTo>
                  <a:cubicBezTo>
                    <a:pt x="126" y="1056"/>
                    <a:pt x="138" y="915"/>
                    <a:pt x="138" y="857"/>
                  </a:cubicBezTo>
                  <a:cubicBezTo>
                    <a:pt x="138" y="645"/>
                    <a:pt x="138" y="466"/>
                    <a:pt x="138" y="259"/>
                  </a:cubicBezTo>
                  <a:cubicBezTo>
                    <a:pt x="138" y="239"/>
                    <a:pt x="140" y="218"/>
                    <a:pt x="138" y="196"/>
                  </a:cubicBezTo>
                  <a:cubicBezTo>
                    <a:pt x="137" y="185"/>
                    <a:pt x="147" y="154"/>
                    <a:pt x="122" y="155"/>
                  </a:cubicBezTo>
                  <a:cubicBezTo>
                    <a:pt x="103" y="161"/>
                    <a:pt x="112" y="189"/>
                    <a:pt x="112" y="202"/>
                  </a:cubicBezTo>
                  <a:cubicBezTo>
                    <a:pt x="111" y="250"/>
                    <a:pt x="112" y="302"/>
                    <a:pt x="112" y="358"/>
                  </a:cubicBezTo>
                  <a:cubicBezTo>
                    <a:pt x="112" y="430"/>
                    <a:pt x="124" y="527"/>
                    <a:pt x="70" y="529"/>
                  </a:cubicBezTo>
                  <a:cubicBezTo>
                    <a:pt x="17" y="532"/>
                    <a:pt x="24" y="448"/>
                    <a:pt x="24" y="347"/>
                  </a:cubicBezTo>
                  <a:cubicBezTo>
                    <a:pt x="24" y="196"/>
                    <a:pt x="0" y="33"/>
                    <a:pt x="117" y="9"/>
                  </a:cubicBezTo>
                  <a:cubicBezTo>
                    <a:pt x="160" y="0"/>
                    <a:pt x="246" y="9"/>
                    <a:pt x="284" y="9"/>
                  </a:cubicBezTo>
                  <a:cubicBezTo>
                    <a:pt x="358" y="9"/>
                    <a:pt x="438" y="0"/>
                    <a:pt x="476" y="35"/>
                  </a:cubicBezTo>
                  <a:cubicBezTo>
                    <a:pt x="530" y="86"/>
                    <a:pt x="518" y="214"/>
                    <a:pt x="518" y="347"/>
                  </a:cubicBezTo>
                  <a:cubicBezTo>
                    <a:pt x="518" y="438"/>
                    <a:pt x="526" y="533"/>
                    <a:pt x="471" y="529"/>
                  </a:cubicBezTo>
                  <a:cubicBezTo>
                    <a:pt x="418" y="525"/>
                    <a:pt x="434" y="425"/>
                    <a:pt x="434" y="352"/>
                  </a:cubicBezTo>
                  <a:cubicBezTo>
                    <a:pt x="434" y="319"/>
                    <a:pt x="434" y="279"/>
                    <a:pt x="434" y="243"/>
                  </a:cubicBezTo>
                  <a:cubicBezTo>
                    <a:pt x="434" y="209"/>
                    <a:pt x="446" y="165"/>
                    <a:pt x="419" y="15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770720" y="3675301"/>
              <a:ext cx="196446" cy="196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715800" y="1701804"/>
            <a:ext cx="750822" cy="1615864"/>
            <a:chOff x="1324514" y="3917852"/>
            <a:chExt cx="655190" cy="1410051"/>
          </a:xfrm>
          <a:solidFill>
            <a:schemeClr val="tx1"/>
          </a:solidFill>
        </p:grpSpPr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1324514" y="4194580"/>
              <a:ext cx="655190" cy="1133323"/>
            </a:xfrm>
            <a:custGeom>
              <a:avLst/>
              <a:gdLst>
                <a:gd name="T0" fmla="*/ 534 w 775"/>
                <a:gd name="T1" fmla="*/ 198 h 1401"/>
                <a:gd name="T2" fmla="*/ 565 w 775"/>
                <a:gd name="T3" fmla="*/ 359 h 1401"/>
                <a:gd name="T4" fmla="*/ 690 w 775"/>
                <a:gd name="T5" fmla="*/ 832 h 1401"/>
                <a:gd name="T6" fmla="*/ 528 w 775"/>
                <a:gd name="T7" fmla="*/ 838 h 1401"/>
                <a:gd name="T8" fmla="*/ 513 w 775"/>
                <a:gd name="T9" fmla="*/ 1373 h 1401"/>
                <a:gd name="T10" fmla="*/ 404 w 775"/>
                <a:gd name="T11" fmla="*/ 1368 h 1401"/>
                <a:gd name="T12" fmla="*/ 398 w 775"/>
                <a:gd name="T13" fmla="*/ 895 h 1401"/>
                <a:gd name="T14" fmla="*/ 388 w 775"/>
                <a:gd name="T15" fmla="*/ 838 h 1401"/>
                <a:gd name="T16" fmla="*/ 378 w 775"/>
                <a:gd name="T17" fmla="*/ 968 h 1401"/>
                <a:gd name="T18" fmla="*/ 378 w 775"/>
                <a:gd name="T19" fmla="*/ 1248 h 1401"/>
                <a:gd name="T20" fmla="*/ 367 w 775"/>
                <a:gd name="T21" fmla="*/ 1373 h 1401"/>
                <a:gd name="T22" fmla="*/ 268 w 775"/>
                <a:gd name="T23" fmla="*/ 1378 h 1401"/>
                <a:gd name="T24" fmla="*/ 253 w 775"/>
                <a:gd name="T25" fmla="*/ 1113 h 1401"/>
                <a:gd name="T26" fmla="*/ 253 w 775"/>
                <a:gd name="T27" fmla="*/ 838 h 1401"/>
                <a:gd name="T28" fmla="*/ 86 w 775"/>
                <a:gd name="T29" fmla="*/ 838 h 1401"/>
                <a:gd name="T30" fmla="*/ 248 w 775"/>
                <a:gd name="T31" fmla="*/ 198 h 1401"/>
                <a:gd name="T32" fmla="*/ 201 w 775"/>
                <a:gd name="T33" fmla="*/ 297 h 1401"/>
                <a:gd name="T34" fmla="*/ 169 w 775"/>
                <a:gd name="T35" fmla="*/ 406 h 1401"/>
                <a:gd name="T36" fmla="*/ 86 w 775"/>
                <a:gd name="T37" fmla="*/ 603 h 1401"/>
                <a:gd name="T38" fmla="*/ 8 w 775"/>
                <a:gd name="T39" fmla="*/ 567 h 1401"/>
                <a:gd name="T40" fmla="*/ 39 w 775"/>
                <a:gd name="T41" fmla="*/ 442 h 1401"/>
                <a:gd name="T42" fmla="*/ 107 w 775"/>
                <a:gd name="T43" fmla="*/ 203 h 1401"/>
                <a:gd name="T44" fmla="*/ 263 w 775"/>
                <a:gd name="T45" fmla="*/ 11 h 1401"/>
                <a:gd name="T46" fmla="*/ 518 w 775"/>
                <a:gd name="T47" fmla="*/ 11 h 1401"/>
                <a:gd name="T48" fmla="*/ 643 w 775"/>
                <a:gd name="T49" fmla="*/ 109 h 1401"/>
                <a:gd name="T50" fmla="*/ 674 w 775"/>
                <a:gd name="T51" fmla="*/ 224 h 1401"/>
                <a:gd name="T52" fmla="*/ 742 w 775"/>
                <a:gd name="T53" fmla="*/ 447 h 1401"/>
                <a:gd name="T54" fmla="*/ 768 w 775"/>
                <a:gd name="T55" fmla="*/ 567 h 1401"/>
                <a:gd name="T56" fmla="*/ 684 w 775"/>
                <a:gd name="T57" fmla="*/ 598 h 1401"/>
                <a:gd name="T58" fmla="*/ 606 w 775"/>
                <a:gd name="T59" fmla="*/ 401 h 1401"/>
                <a:gd name="T60" fmla="*/ 575 w 775"/>
                <a:gd name="T61" fmla="*/ 291 h 1401"/>
                <a:gd name="T62" fmla="*/ 534 w 775"/>
                <a:gd name="T63" fmla="*/ 198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5" h="1401">
                  <a:moveTo>
                    <a:pt x="534" y="198"/>
                  </a:moveTo>
                  <a:cubicBezTo>
                    <a:pt x="535" y="252"/>
                    <a:pt x="551" y="305"/>
                    <a:pt x="565" y="359"/>
                  </a:cubicBezTo>
                  <a:cubicBezTo>
                    <a:pt x="604" y="510"/>
                    <a:pt x="649" y="676"/>
                    <a:pt x="690" y="832"/>
                  </a:cubicBezTo>
                  <a:cubicBezTo>
                    <a:pt x="646" y="844"/>
                    <a:pt x="580" y="834"/>
                    <a:pt x="528" y="838"/>
                  </a:cubicBezTo>
                  <a:cubicBezTo>
                    <a:pt x="510" y="1003"/>
                    <a:pt x="540" y="1216"/>
                    <a:pt x="513" y="1373"/>
                  </a:cubicBezTo>
                  <a:cubicBezTo>
                    <a:pt x="486" y="1401"/>
                    <a:pt x="425" y="1399"/>
                    <a:pt x="404" y="1368"/>
                  </a:cubicBezTo>
                  <a:cubicBezTo>
                    <a:pt x="390" y="1226"/>
                    <a:pt x="403" y="1053"/>
                    <a:pt x="398" y="895"/>
                  </a:cubicBezTo>
                  <a:cubicBezTo>
                    <a:pt x="398" y="875"/>
                    <a:pt x="406" y="850"/>
                    <a:pt x="388" y="838"/>
                  </a:cubicBezTo>
                  <a:cubicBezTo>
                    <a:pt x="369" y="866"/>
                    <a:pt x="378" y="919"/>
                    <a:pt x="378" y="968"/>
                  </a:cubicBezTo>
                  <a:cubicBezTo>
                    <a:pt x="378" y="1056"/>
                    <a:pt x="378" y="1151"/>
                    <a:pt x="378" y="1248"/>
                  </a:cubicBezTo>
                  <a:cubicBezTo>
                    <a:pt x="378" y="1292"/>
                    <a:pt x="384" y="1351"/>
                    <a:pt x="367" y="1373"/>
                  </a:cubicBezTo>
                  <a:cubicBezTo>
                    <a:pt x="351" y="1395"/>
                    <a:pt x="291" y="1401"/>
                    <a:pt x="268" y="1378"/>
                  </a:cubicBezTo>
                  <a:cubicBezTo>
                    <a:pt x="236" y="1347"/>
                    <a:pt x="253" y="1179"/>
                    <a:pt x="253" y="1113"/>
                  </a:cubicBezTo>
                  <a:cubicBezTo>
                    <a:pt x="253" y="1008"/>
                    <a:pt x="253" y="927"/>
                    <a:pt x="253" y="838"/>
                  </a:cubicBezTo>
                  <a:cubicBezTo>
                    <a:pt x="197" y="838"/>
                    <a:pt x="142" y="838"/>
                    <a:pt x="86" y="838"/>
                  </a:cubicBezTo>
                  <a:cubicBezTo>
                    <a:pt x="140" y="624"/>
                    <a:pt x="200" y="417"/>
                    <a:pt x="248" y="198"/>
                  </a:cubicBezTo>
                  <a:cubicBezTo>
                    <a:pt x="217" y="215"/>
                    <a:pt x="211" y="260"/>
                    <a:pt x="201" y="297"/>
                  </a:cubicBezTo>
                  <a:cubicBezTo>
                    <a:pt x="191" y="332"/>
                    <a:pt x="180" y="368"/>
                    <a:pt x="169" y="406"/>
                  </a:cubicBezTo>
                  <a:cubicBezTo>
                    <a:pt x="155" y="457"/>
                    <a:pt x="137" y="592"/>
                    <a:pt x="86" y="603"/>
                  </a:cubicBezTo>
                  <a:cubicBezTo>
                    <a:pt x="60" y="609"/>
                    <a:pt x="16" y="594"/>
                    <a:pt x="8" y="567"/>
                  </a:cubicBezTo>
                  <a:cubicBezTo>
                    <a:pt x="0" y="538"/>
                    <a:pt x="33" y="466"/>
                    <a:pt x="39" y="442"/>
                  </a:cubicBezTo>
                  <a:cubicBezTo>
                    <a:pt x="67" y="344"/>
                    <a:pt x="82" y="289"/>
                    <a:pt x="107" y="203"/>
                  </a:cubicBezTo>
                  <a:cubicBezTo>
                    <a:pt x="133" y="115"/>
                    <a:pt x="161" y="26"/>
                    <a:pt x="263" y="11"/>
                  </a:cubicBezTo>
                  <a:cubicBezTo>
                    <a:pt x="311" y="3"/>
                    <a:pt x="456" y="0"/>
                    <a:pt x="518" y="11"/>
                  </a:cubicBezTo>
                  <a:cubicBezTo>
                    <a:pt x="573" y="20"/>
                    <a:pt x="621" y="62"/>
                    <a:pt x="643" y="109"/>
                  </a:cubicBezTo>
                  <a:cubicBezTo>
                    <a:pt x="657" y="140"/>
                    <a:pt x="661" y="182"/>
                    <a:pt x="674" y="224"/>
                  </a:cubicBezTo>
                  <a:cubicBezTo>
                    <a:pt x="696" y="297"/>
                    <a:pt x="718" y="362"/>
                    <a:pt x="742" y="447"/>
                  </a:cubicBezTo>
                  <a:cubicBezTo>
                    <a:pt x="751" y="480"/>
                    <a:pt x="775" y="542"/>
                    <a:pt x="768" y="567"/>
                  </a:cubicBezTo>
                  <a:cubicBezTo>
                    <a:pt x="759" y="596"/>
                    <a:pt x="714" y="609"/>
                    <a:pt x="684" y="598"/>
                  </a:cubicBezTo>
                  <a:cubicBezTo>
                    <a:pt x="639" y="581"/>
                    <a:pt x="621" y="451"/>
                    <a:pt x="606" y="401"/>
                  </a:cubicBezTo>
                  <a:cubicBezTo>
                    <a:pt x="595" y="361"/>
                    <a:pt x="585" y="325"/>
                    <a:pt x="575" y="291"/>
                  </a:cubicBezTo>
                  <a:cubicBezTo>
                    <a:pt x="565" y="258"/>
                    <a:pt x="555" y="222"/>
                    <a:pt x="534" y="19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524093" y="3917852"/>
              <a:ext cx="256032" cy="256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83422" y="3793451"/>
            <a:ext cx="640528" cy="1572568"/>
            <a:chOff x="3657600" y="3675301"/>
            <a:chExt cx="426525" cy="1047165"/>
          </a:xfrm>
          <a:solidFill>
            <a:schemeClr val="tx1"/>
          </a:solidFill>
        </p:grpSpPr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3657600" y="3881276"/>
              <a:ext cx="426525" cy="841190"/>
            </a:xfrm>
            <a:custGeom>
              <a:avLst/>
              <a:gdLst>
                <a:gd name="T0" fmla="*/ 419 w 530"/>
                <a:gd name="T1" fmla="*/ 155 h 1098"/>
                <a:gd name="T2" fmla="*/ 408 w 530"/>
                <a:gd name="T3" fmla="*/ 212 h 1098"/>
                <a:gd name="T4" fmla="*/ 408 w 530"/>
                <a:gd name="T5" fmla="*/ 909 h 1098"/>
                <a:gd name="T6" fmla="*/ 351 w 530"/>
                <a:gd name="T7" fmla="*/ 1091 h 1098"/>
                <a:gd name="T8" fmla="*/ 284 w 530"/>
                <a:gd name="T9" fmla="*/ 836 h 1098"/>
                <a:gd name="T10" fmla="*/ 284 w 530"/>
                <a:gd name="T11" fmla="*/ 550 h 1098"/>
                <a:gd name="T12" fmla="*/ 273 w 530"/>
                <a:gd name="T13" fmla="*/ 524 h 1098"/>
                <a:gd name="T14" fmla="*/ 258 w 530"/>
                <a:gd name="T15" fmla="*/ 587 h 1098"/>
                <a:gd name="T16" fmla="*/ 258 w 530"/>
                <a:gd name="T17" fmla="*/ 805 h 1098"/>
                <a:gd name="T18" fmla="*/ 237 w 530"/>
                <a:gd name="T19" fmla="*/ 1081 h 1098"/>
                <a:gd name="T20" fmla="*/ 159 w 530"/>
                <a:gd name="T21" fmla="*/ 1081 h 1098"/>
                <a:gd name="T22" fmla="*/ 138 w 530"/>
                <a:gd name="T23" fmla="*/ 857 h 1098"/>
                <a:gd name="T24" fmla="*/ 138 w 530"/>
                <a:gd name="T25" fmla="*/ 259 h 1098"/>
                <a:gd name="T26" fmla="*/ 138 w 530"/>
                <a:gd name="T27" fmla="*/ 196 h 1098"/>
                <a:gd name="T28" fmla="*/ 122 w 530"/>
                <a:gd name="T29" fmla="*/ 155 h 1098"/>
                <a:gd name="T30" fmla="*/ 112 w 530"/>
                <a:gd name="T31" fmla="*/ 202 h 1098"/>
                <a:gd name="T32" fmla="*/ 112 w 530"/>
                <a:gd name="T33" fmla="*/ 358 h 1098"/>
                <a:gd name="T34" fmla="*/ 70 w 530"/>
                <a:gd name="T35" fmla="*/ 529 h 1098"/>
                <a:gd name="T36" fmla="*/ 24 w 530"/>
                <a:gd name="T37" fmla="*/ 347 h 1098"/>
                <a:gd name="T38" fmla="*/ 117 w 530"/>
                <a:gd name="T39" fmla="*/ 9 h 1098"/>
                <a:gd name="T40" fmla="*/ 284 w 530"/>
                <a:gd name="T41" fmla="*/ 9 h 1098"/>
                <a:gd name="T42" fmla="*/ 476 w 530"/>
                <a:gd name="T43" fmla="*/ 35 h 1098"/>
                <a:gd name="T44" fmla="*/ 518 w 530"/>
                <a:gd name="T45" fmla="*/ 347 h 1098"/>
                <a:gd name="T46" fmla="*/ 471 w 530"/>
                <a:gd name="T47" fmla="*/ 529 h 1098"/>
                <a:gd name="T48" fmla="*/ 434 w 530"/>
                <a:gd name="T49" fmla="*/ 352 h 1098"/>
                <a:gd name="T50" fmla="*/ 434 w 530"/>
                <a:gd name="T51" fmla="*/ 243 h 1098"/>
                <a:gd name="T52" fmla="*/ 419 w 530"/>
                <a:gd name="T53" fmla="*/ 155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0" h="1098">
                  <a:moveTo>
                    <a:pt x="419" y="155"/>
                  </a:moveTo>
                  <a:cubicBezTo>
                    <a:pt x="399" y="166"/>
                    <a:pt x="409" y="195"/>
                    <a:pt x="408" y="212"/>
                  </a:cubicBezTo>
                  <a:cubicBezTo>
                    <a:pt x="404" y="435"/>
                    <a:pt x="410" y="673"/>
                    <a:pt x="408" y="909"/>
                  </a:cubicBezTo>
                  <a:cubicBezTo>
                    <a:pt x="408" y="983"/>
                    <a:pt x="419" y="1086"/>
                    <a:pt x="351" y="1091"/>
                  </a:cubicBezTo>
                  <a:cubicBezTo>
                    <a:pt x="256" y="1098"/>
                    <a:pt x="284" y="932"/>
                    <a:pt x="284" y="836"/>
                  </a:cubicBezTo>
                  <a:cubicBezTo>
                    <a:pt x="284" y="742"/>
                    <a:pt x="292" y="645"/>
                    <a:pt x="284" y="550"/>
                  </a:cubicBezTo>
                  <a:cubicBezTo>
                    <a:pt x="283" y="545"/>
                    <a:pt x="291" y="521"/>
                    <a:pt x="273" y="524"/>
                  </a:cubicBezTo>
                  <a:cubicBezTo>
                    <a:pt x="245" y="528"/>
                    <a:pt x="258" y="568"/>
                    <a:pt x="258" y="587"/>
                  </a:cubicBezTo>
                  <a:cubicBezTo>
                    <a:pt x="255" y="654"/>
                    <a:pt x="258" y="728"/>
                    <a:pt x="258" y="805"/>
                  </a:cubicBezTo>
                  <a:cubicBezTo>
                    <a:pt x="258" y="880"/>
                    <a:pt x="277" y="1051"/>
                    <a:pt x="237" y="1081"/>
                  </a:cubicBezTo>
                  <a:cubicBezTo>
                    <a:pt x="224" y="1090"/>
                    <a:pt x="179" y="1095"/>
                    <a:pt x="159" y="1081"/>
                  </a:cubicBezTo>
                  <a:cubicBezTo>
                    <a:pt x="126" y="1056"/>
                    <a:pt x="138" y="915"/>
                    <a:pt x="138" y="857"/>
                  </a:cubicBezTo>
                  <a:cubicBezTo>
                    <a:pt x="138" y="645"/>
                    <a:pt x="138" y="466"/>
                    <a:pt x="138" y="259"/>
                  </a:cubicBezTo>
                  <a:cubicBezTo>
                    <a:pt x="138" y="239"/>
                    <a:pt x="140" y="218"/>
                    <a:pt x="138" y="196"/>
                  </a:cubicBezTo>
                  <a:cubicBezTo>
                    <a:pt x="137" y="185"/>
                    <a:pt x="147" y="154"/>
                    <a:pt x="122" y="155"/>
                  </a:cubicBezTo>
                  <a:cubicBezTo>
                    <a:pt x="103" y="161"/>
                    <a:pt x="112" y="189"/>
                    <a:pt x="112" y="202"/>
                  </a:cubicBezTo>
                  <a:cubicBezTo>
                    <a:pt x="111" y="250"/>
                    <a:pt x="112" y="302"/>
                    <a:pt x="112" y="358"/>
                  </a:cubicBezTo>
                  <a:cubicBezTo>
                    <a:pt x="112" y="430"/>
                    <a:pt x="124" y="527"/>
                    <a:pt x="70" y="529"/>
                  </a:cubicBezTo>
                  <a:cubicBezTo>
                    <a:pt x="17" y="532"/>
                    <a:pt x="24" y="448"/>
                    <a:pt x="24" y="347"/>
                  </a:cubicBezTo>
                  <a:cubicBezTo>
                    <a:pt x="24" y="196"/>
                    <a:pt x="0" y="33"/>
                    <a:pt x="117" y="9"/>
                  </a:cubicBezTo>
                  <a:cubicBezTo>
                    <a:pt x="160" y="0"/>
                    <a:pt x="246" y="9"/>
                    <a:pt x="284" y="9"/>
                  </a:cubicBezTo>
                  <a:cubicBezTo>
                    <a:pt x="358" y="9"/>
                    <a:pt x="438" y="0"/>
                    <a:pt x="476" y="35"/>
                  </a:cubicBezTo>
                  <a:cubicBezTo>
                    <a:pt x="530" y="86"/>
                    <a:pt x="518" y="214"/>
                    <a:pt x="518" y="347"/>
                  </a:cubicBezTo>
                  <a:cubicBezTo>
                    <a:pt x="518" y="438"/>
                    <a:pt x="526" y="533"/>
                    <a:pt x="471" y="529"/>
                  </a:cubicBezTo>
                  <a:cubicBezTo>
                    <a:pt x="418" y="525"/>
                    <a:pt x="434" y="425"/>
                    <a:pt x="434" y="352"/>
                  </a:cubicBezTo>
                  <a:cubicBezTo>
                    <a:pt x="434" y="319"/>
                    <a:pt x="434" y="279"/>
                    <a:pt x="434" y="243"/>
                  </a:cubicBezTo>
                  <a:cubicBezTo>
                    <a:pt x="434" y="209"/>
                    <a:pt x="446" y="165"/>
                    <a:pt x="419" y="15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770720" y="3675301"/>
              <a:ext cx="196446" cy="196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76" y="3476986"/>
            <a:ext cx="786634" cy="78663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F1BE2C8-186A-7D48-9F6C-3268E4AB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8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4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ED3779-6E29-FB4B-BB63-F7E909179F7B}"/>
              </a:ext>
            </a:extLst>
          </p:cNvPr>
          <p:cNvSpPr txBox="1"/>
          <p:nvPr/>
        </p:nvSpPr>
        <p:spPr>
          <a:xfrm>
            <a:off x="484910" y="463924"/>
            <a:ext cx="11154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+mj-lt"/>
                <a:cs typeface="Calibri" charset="0"/>
              </a:rPr>
              <a:t>Mechanisms Leading to Bias</a:t>
            </a:r>
            <a:b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1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332411-2930-2346-ADFB-1355D5CAD3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525177"/>
            <a:ext cx="10515600" cy="492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2000"/>
              </a:spcAft>
              <a:buFont typeface="Wingdings" pitchFamily="2" charset="2"/>
              <a:buChar char="ü"/>
            </a:pPr>
            <a:r>
              <a:rPr lang="en-US" sz="3200" dirty="0">
                <a:ea typeface="Helvetica Neue" panose="02000503000000020004" pitchFamily="2" charset="0"/>
                <a:cs typeface="Helvetica Neue" panose="02000503000000020004" pitchFamily="2" charset="0"/>
              </a:rPr>
              <a:t>Higher Bar: More evidence needed to be seen as equally competent.</a:t>
            </a:r>
          </a:p>
          <a:p>
            <a:pPr marL="857250" indent="-857250">
              <a:spcAft>
                <a:spcPts val="1500"/>
              </a:spcAft>
              <a:buFont typeface="Wingdings" pitchFamily="2" charset="2"/>
              <a:buChar char="ü"/>
            </a:pPr>
            <a:r>
              <a:rPr lang="en-US" sz="3200" dirty="0">
                <a:ea typeface="Helvetica Neue" panose="02000503000000020004" pitchFamily="2" charset="0"/>
                <a:cs typeface="Helvetica Neue" panose="02000503000000020004" pitchFamily="2" charset="0"/>
              </a:rPr>
              <a:t>Extra scrutiny. New criteria raised. </a:t>
            </a:r>
          </a:p>
          <a:p>
            <a:pPr marL="857250" indent="-857250">
              <a:spcAft>
                <a:spcPts val="1500"/>
              </a:spcAft>
              <a:buFont typeface="Wingdings" pitchFamily="2" charset="2"/>
              <a:buChar char="ü"/>
            </a:pPr>
            <a:r>
              <a:rPr lang="en-US" sz="3200" dirty="0">
                <a:ea typeface="Helvetica Neue" panose="02000503000000020004" pitchFamily="2" charset="0"/>
                <a:cs typeface="Helvetica Neue" panose="02000503000000020004" pitchFamily="2" charset="0"/>
              </a:rPr>
              <a:t>Shifting criteria. Justifying a “gut” decision.</a:t>
            </a:r>
          </a:p>
          <a:p>
            <a:pPr marL="857250" indent="-857250">
              <a:spcAft>
                <a:spcPts val="1500"/>
              </a:spcAft>
              <a:buFont typeface="Wingdings" pitchFamily="2" charset="2"/>
              <a:buChar char="ü"/>
            </a:pPr>
            <a:r>
              <a:rPr lang="en-US" sz="3200" dirty="0">
                <a:ea typeface="Helvetica Neue" panose="02000503000000020004" pitchFamily="2" charset="0"/>
                <a:cs typeface="Helvetica Neue" panose="02000503000000020004" pitchFamily="2" charset="0"/>
              </a:rPr>
              <a:t>Over-valuing agency and under-valuing communal.</a:t>
            </a:r>
          </a:p>
          <a:p>
            <a:pPr marL="857250" indent="-857250">
              <a:spcAft>
                <a:spcPts val="1500"/>
              </a:spcAft>
              <a:buFont typeface="Wingdings" pitchFamily="2" charset="2"/>
              <a:buChar char="ü"/>
            </a:pPr>
            <a:r>
              <a:rPr lang="en-US" sz="3200" dirty="0">
                <a:ea typeface="Helvetica Neue" panose="02000503000000020004" pitchFamily="2" charset="0"/>
                <a:cs typeface="Helvetica Neue" panose="02000503000000020004" pitchFamily="2" charset="0"/>
              </a:rPr>
              <a:t>Likability penalty. Undue communication criticism for  women and people of color.</a:t>
            </a:r>
            <a:br>
              <a:rPr lang="en-US" sz="3200" dirty="0"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dirty="0"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07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4FE17C-FDDF-7B4F-983A-AFE47C85B977}"/>
              </a:ext>
            </a:extLst>
          </p:cNvPr>
          <p:cNvSpPr txBox="1"/>
          <p:nvPr/>
        </p:nvSpPr>
        <p:spPr>
          <a:xfrm>
            <a:off x="645622" y="4117450"/>
            <a:ext cx="11077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Beyond Bias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F15FD-2094-1644-AF57-1221D59CA0B2}"/>
              </a:ext>
            </a:extLst>
          </p:cNvPr>
          <p:cNvSpPr/>
          <p:nvPr/>
        </p:nvSpPr>
        <p:spPr>
          <a:xfrm>
            <a:off x="645622" y="2378902"/>
            <a:ext cx="10964487" cy="13854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Tools for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0A89AF-B1F2-C745-8BAC-AD41C0830935}"/>
              </a:ext>
            </a:extLst>
          </p:cNvPr>
          <p:cNvSpPr/>
          <p:nvPr/>
        </p:nvSpPr>
        <p:spPr>
          <a:xfrm>
            <a:off x="528620" y="2258082"/>
            <a:ext cx="11198490" cy="16270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76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708A-2B97-F444-8CF2-12EB620D6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spcAft>
                <a:spcPts val="2000"/>
              </a:spcAft>
              <a:buFont typeface="Wingdings" pitchFamily="2" charset="2"/>
              <a:buChar char="ü"/>
            </a:pPr>
            <a:r>
              <a:rPr lang="en-US" sz="3600" dirty="0">
                <a:ea typeface="Helvetica Neue" panose="02000503000000020004" pitchFamily="2" charset="0"/>
                <a:cs typeface="Helvetica Neue" panose="02000503000000020004" pitchFamily="2" charset="0"/>
              </a:rPr>
              <a:t>Describe positions broadly in job ads.</a:t>
            </a:r>
          </a:p>
          <a:p>
            <a:pPr marL="571500" indent="-571500">
              <a:spcAft>
                <a:spcPts val="2000"/>
              </a:spcAft>
              <a:buFont typeface="Wingdings" pitchFamily="2" charset="2"/>
              <a:buChar char="ü"/>
            </a:pPr>
            <a:r>
              <a:rPr lang="en-US" sz="3600" dirty="0">
                <a:ea typeface="Helvetica Neue" panose="02000503000000020004" pitchFamily="2" charset="0"/>
                <a:cs typeface="Helvetica Neue" panose="02000503000000020004" pitchFamily="2" charset="0"/>
              </a:rPr>
              <a:t>Avoid laundry list of requirements.</a:t>
            </a:r>
          </a:p>
          <a:p>
            <a:pPr marL="571500" indent="-571500">
              <a:spcAft>
                <a:spcPts val="2000"/>
              </a:spcAft>
              <a:buFont typeface="Wingdings" pitchFamily="2" charset="2"/>
              <a:buChar char="ü"/>
            </a:pPr>
            <a:r>
              <a:rPr lang="en-US" sz="3600" dirty="0">
                <a:ea typeface="Helvetica Neue" panose="02000503000000020004" pitchFamily="2" charset="0"/>
                <a:cs typeface="Helvetica Neue" panose="02000503000000020004" pitchFamily="2" charset="0"/>
              </a:rPr>
              <a:t>Beware of narrow searches.</a:t>
            </a:r>
          </a:p>
          <a:p>
            <a:pPr marL="571500" indent="-571500">
              <a:spcAft>
                <a:spcPts val="2000"/>
              </a:spcAft>
              <a:buFont typeface="Wingdings" pitchFamily="2" charset="2"/>
              <a:buChar char="ü"/>
            </a:pPr>
            <a:r>
              <a:rPr lang="en-US" sz="3600" dirty="0">
                <a:ea typeface="Helvetica Neue" panose="02000503000000020004" pitchFamily="2" charset="0"/>
                <a:cs typeface="Helvetica Neue" panose="02000503000000020004" pitchFamily="2" charset="0"/>
              </a:rPr>
              <a:t>Experiment with “try outs”. 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1A110-60C2-8E4B-84C0-FC2BA27282CC}"/>
              </a:ext>
            </a:extLst>
          </p:cNvPr>
          <p:cNvSpPr txBox="1"/>
          <p:nvPr/>
        </p:nvSpPr>
        <p:spPr>
          <a:xfrm>
            <a:off x="550226" y="564344"/>
            <a:ext cx="11024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A20000"/>
                </a:solidFill>
                <a:latin typeface="+mj-lt"/>
                <a:ea typeface="Helvetica Neue Light" panose="02000403000000020004" pitchFamily="2" charset="0"/>
                <a:cs typeface="Helvetica Neue" panose="02000503000000020004" pitchFamily="2" charset="0"/>
              </a:rPr>
              <a:t>Creating a Diverse Applicant Pool</a:t>
            </a:r>
            <a:endParaRPr lang="en-US" sz="4400" dirty="0">
              <a:solidFill>
                <a:srgbClr val="A20000"/>
              </a:solidFill>
              <a:latin typeface="+mj-lt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8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708A-2B97-F444-8CF2-12EB620D6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Helvetica Neue" panose="02000503000000020004" pitchFamily="2" charset="0"/>
                <a:cs typeface="Helvetica Neue" panose="02000503000000020004" pitchFamily="2" charset="0"/>
              </a:rPr>
              <a:t>Discuss and align on criteria before evaluating applicants.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1A110-60C2-8E4B-84C0-FC2BA27282CC}"/>
              </a:ext>
            </a:extLst>
          </p:cNvPr>
          <p:cNvSpPr txBox="1"/>
          <p:nvPr/>
        </p:nvSpPr>
        <p:spPr>
          <a:xfrm>
            <a:off x="550226" y="564344"/>
            <a:ext cx="11024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A20000"/>
                </a:solidFill>
                <a:latin typeface="+mj-lt"/>
                <a:ea typeface="Helvetica Neue Light" panose="02000403000000020004" pitchFamily="2" charset="0"/>
                <a:cs typeface="Helvetica Neue" panose="02000503000000020004" pitchFamily="2" charset="0"/>
              </a:rPr>
              <a:t>Before Evaluating Applicants</a:t>
            </a:r>
          </a:p>
        </p:txBody>
      </p:sp>
    </p:spTree>
    <p:extLst>
      <p:ext uri="{BB962C8B-B14F-4D97-AF65-F5344CB8AC3E}">
        <p14:creationId xmlns:p14="http://schemas.microsoft.com/office/powerpoint/2010/main" val="1307390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91A110-60C2-8E4B-84C0-FC2BA27282CC}"/>
              </a:ext>
            </a:extLst>
          </p:cNvPr>
          <p:cNvSpPr txBox="1"/>
          <p:nvPr/>
        </p:nvSpPr>
        <p:spPr>
          <a:xfrm>
            <a:off x="550226" y="564344"/>
            <a:ext cx="11024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A20000"/>
                </a:solidFill>
                <a:latin typeface="+mj-lt"/>
                <a:ea typeface="Helvetica Neue Light" panose="02000403000000020004" pitchFamily="2" charset="0"/>
                <a:cs typeface="Helvetica Neue" panose="02000503000000020004" pitchFamily="2" charset="0"/>
              </a:rPr>
              <a:t>Before Evaluating Applicants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AEF7F-B3CB-9C42-8061-C62FF23F454F}"/>
              </a:ext>
            </a:extLst>
          </p:cNvPr>
          <p:cNvSpPr txBox="1"/>
          <p:nvPr/>
        </p:nvSpPr>
        <p:spPr>
          <a:xfrm>
            <a:off x="2732609" y="5303224"/>
            <a:ext cx="2674681" cy="52322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More experience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9227C-38A7-A442-B2B1-0C3232015D2C}"/>
              </a:ext>
            </a:extLst>
          </p:cNvPr>
          <p:cNvSpPr txBox="1"/>
          <p:nvPr/>
        </p:nvSpPr>
        <p:spPr>
          <a:xfrm>
            <a:off x="6794581" y="5303224"/>
            <a:ext cx="2565254" cy="52322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More education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6868A-EC22-0449-BE03-D616FBA74EE6}"/>
              </a:ext>
            </a:extLst>
          </p:cNvPr>
          <p:cNvSpPr txBox="1"/>
          <p:nvPr/>
        </p:nvSpPr>
        <p:spPr>
          <a:xfrm>
            <a:off x="9309931" y="4984308"/>
            <a:ext cx="1031051" cy="110799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tx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6600" dirty="0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645E3C-5E2E-8447-8F4D-1C8615E8B8A2}"/>
              </a:ext>
            </a:extLst>
          </p:cNvPr>
          <p:cNvGrpSpPr/>
          <p:nvPr/>
        </p:nvGrpSpPr>
        <p:grpSpPr>
          <a:xfrm>
            <a:off x="2338883" y="2012518"/>
            <a:ext cx="7514237" cy="2759075"/>
            <a:chOff x="814882" y="1379220"/>
            <a:chExt cx="7514237" cy="2759075"/>
          </a:xfrm>
        </p:grpSpPr>
        <p:pic>
          <p:nvPicPr>
            <p:cNvPr id="11" name="Picture 10" descr="brian-resume.jpg">
              <a:extLst>
                <a:ext uri="{FF2B5EF4-FFF2-40B4-BE49-F238E27FC236}">
                  <a16:creationId xmlns:a16="http://schemas.microsoft.com/office/drawing/2014/main" id="{DB96A96B-0105-B843-9275-A5C14441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882" y="1379220"/>
              <a:ext cx="3535354" cy="2743200"/>
            </a:xfrm>
            <a:prstGeom prst="rect">
              <a:avLst/>
            </a:prstGeom>
            <a:effectLst>
              <a:glow rad="101600">
                <a:schemeClr val="accent6">
                  <a:lumMod val="60000"/>
                  <a:lumOff val="40000"/>
                  <a:alpha val="75000"/>
                </a:schemeClr>
              </a:glow>
            </a:effectLst>
          </p:spPr>
        </p:pic>
        <p:pic>
          <p:nvPicPr>
            <p:cNvPr id="12" name="Picture 11" descr="karen-resume.jpg">
              <a:extLst>
                <a:ext uri="{FF2B5EF4-FFF2-40B4-BE49-F238E27FC236}">
                  <a16:creationId xmlns:a16="http://schemas.microsoft.com/office/drawing/2014/main" id="{5CCA0D30-C3EF-3849-A873-F81EA12CB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765" y="1395095"/>
              <a:ext cx="3535354" cy="2743200"/>
            </a:xfrm>
            <a:prstGeom prst="rect">
              <a:avLst/>
            </a:prstGeom>
            <a:effectLst>
              <a:glow rad="101600">
                <a:schemeClr val="accent2">
                  <a:alpha val="75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4843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dition1.jpg">
            <a:extLst>
              <a:ext uri="{FF2B5EF4-FFF2-40B4-BE49-F238E27FC236}">
                <a16:creationId xmlns:a16="http://schemas.microsoft.com/office/drawing/2014/main" id="{0E4C3644-109F-B147-A8BC-3666F18FB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86" y="375173"/>
            <a:ext cx="7774251" cy="548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886CBC-E3AE-5A4B-888D-77D0F2F51D03}"/>
              </a:ext>
            </a:extLst>
          </p:cNvPr>
          <p:cNvSpPr txBox="1"/>
          <p:nvPr/>
        </p:nvSpPr>
        <p:spPr>
          <a:xfrm>
            <a:off x="443888" y="5759764"/>
            <a:ext cx="1592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(Goldin &amp; Rouse 2000)</a:t>
            </a:r>
          </a:p>
        </p:txBody>
      </p:sp>
    </p:spTree>
    <p:extLst>
      <p:ext uri="{BB962C8B-B14F-4D97-AF65-F5344CB8AC3E}">
        <p14:creationId xmlns:p14="http://schemas.microsoft.com/office/powerpoint/2010/main" val="125296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708A-2B97-F444-8CF2-12EB620D6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Helvetica Neue" panose="02000503000000020004" pitchFamily="2" charset="0"/>
                <a:cs typeface="Helvetica Neue" panose="02000503000000020004" pitchFamily="2" charset="0"/>
              </a:rPr>
              <a:t>Discuss and align on criteria before evaluating applicants.</a:t>
            </a:r>
          </a:p>
          <a:p>
            <a:pPr marL="0" indent="0">
              <a:buNone/>
            </a:pPr>
            <a:endParaRPr lang="en-US" sz="3600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buNone/>
            </a:pPr>
            <a:r>
              <a:rPr lang="en-US" sz="3600" dirty="0">
                <a:ea typeface="Helvetica Neue" panose="02000503000000020004" pitchFamily="2" charset="0"/>
                <a:cs typeface="Helvetica Neue" panose="02000503000000020004" pitchFamily="2" charset="0"/>
              </a:rPr>
              <a:t>What are our </a:t>
            </a:r>
            <a:r>
              <a:rPr lang="en-US" sz="3600" i="1" dirty="0">
                <a:ea typeface="Helvetica Neue" panose="02000503000000020004" pitchFamily="2" charset="0"/>
                <a:cs typeface="Helvetica Neue" panose="02000503000000020004" pitchFamily="2" charset="0"/>
              </a:rPr>
              <a:t>implicit templates of success?</a:t>
            </a:r>
            <a:endParaRPr lang="en-US" sz="3600" dirty="0"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1A110-60C2-8E4B-84C0-FC2BA27282CC}"/>
              </a:ext>
            </a:extLst>
          </p:cNvPr>
          <p:cNvSpPr txBox="1"/>
          <p:nvPr/>
        </p:nvSpPr>
        <p:spPr>
          <a:xfrm>
            <a:off x="550226" y="564344"/>
            <a:ext cx="11024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A20000"/>
                </a:solidFill>
                <a:latin typeface="+mj-lt"/>
                <a:ea typeface="Helvetica Neue Light" panose="02000403000000020004" pitchFamily="2" charset="0"/>
                <a:cs typeface="Helvetica Neue" panose="02000503000000020004" pitchFamily="2" charset="0"/>
              </a:rPr>
              <a:t>Before Evaluating Applicants</a:t>
            </a:r>
          </a:p>
        </p:txBody>
      </p:sp>
    </p:spTree>
    <p:extLst>
      <p:ext uri="{BB962C8B-B14F-4D97-AF65-F5344CB8AC3E}">
        <p14:creationId xmlns:p14="http://schemas.microsoft.com/office/powerpoint/2010/main" val="3331325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708A-2B97-F444-8CF2-12EB620D6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Helvetica Neue" panose="02000503000000020004" pitchFamily="2" charset="0"/>
                <a:cs typeface="Helvetica Neue" panose="02000503000000020004" pitchFamily="2" charset="0"/>
              </a:rPr>
              <a:t>Reexamine criteria </a:t>
            </a:r>
          </a:p>
          <a:p>
            <a:r>
              <a:rPr lang="en-US" i="1" dirty="0">
                <a:ea typeface="Helvetica Neue" panose="02000503000000020004" pitchFamily="2" charset="0"/>
                <a:cs typeface="Helvetica Neue" panose="02000503000000020004" pitchFamily="2" charset="0"/>
              </a:rPr>
              <a:t>Are your criteria the right criteria? </a:t>
            </a:r>
          </a:p>
          <a:p>
            <a:r>
              <a:rPr lang="en-US" i="1" dirty="0">
                <a:ea typeface="Helvetica Neue" panose="02000503000000020004" pitchFamily="2" charset="0"/>
                <a:cs typeface="Helvetica Neue" panose="02000503000000020004" pitchFamily="2" charset="0"/>
              </a:rPr>
              <a:t>Do your criteria contain gender or other biases?</a:t>
            </a:r>
          </a:p>
          <a:p>
            <a:pPr marL="400050" lvl="1"/>
            <a:endParaRPr lang="en-US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20700" lvl="1" indent="-454025"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3400" dirty="0">
                <a:ea typeface="Helvetica Neue" panose="02000503000000020004" pitchFamily="2" charset="0"/>
                <a:cs typeface="Helvetica Neue" panose="02000503000000020004" pitchFamily="2" charset="0"/>
              </a:rPr>
              <a:t>Question criteria related to style or personality, </a:t>
            </a:r>
            <a:br>
              <a:rPr lang="en-US" sz="3400" dirty="0"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3400" dirty="0">
                <a:ea typeface="Helvetica Neue" panose="02000503000000020004" pitchFamily="2" charset="0"/>
                <a:cs typeface="Helvetica Neue" panose="02000503000000020004" pitchFamily="2" charset="0"/>
              </a:rPr>
              <a:t>which maybe unrelated to performance. </a:t>
            </a:r>
          </a:p>
          <a:p>
            <a:pPr marL="520700" lvl="1" indent="-454025"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3400" dirty="0">
                <a:ea typeface="Helvetica Neue" panose="02000503000000020004" pitchFamily="2" charset="0"/>
                <a:cs typeface="Helvetica Neue" panose="02000503000000020004" pitchFamily="2" charset="0"/>
              </a:rPr>
              <a:t>Move from “experiences” to skills/competencies.</a:t>
            </a:r>
          </a:p>
          <a:p>
            <a:pPr marL="520700" lvl="1" indent="-454025"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3400" dirty="0">
                <a:ea typeface="Helvetica Neue" panose="02000503000000020004" pitchFamily="2" charset="0"/>
                <a:cs typeface="Helvetica Neue" panose="02000503000000020004" pitchFamily="2" charset="0"/>
              </a:rPr>
              <a:t>Read papers/research statements before looking at CV.</a:t>
            </a:r>
          </a:p>
          <a:p>
            <a:pPr marL="0" indent="0">
              <a:buNone/>
            </a:pPr>
            <a:endParaRPr lang="en-US" sz="3600" dirty="0"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1A110-60C2-8E4B-84C0-FC2BA27282CC}"/>
              </a:ext>
            </a:extLst>
          </p:cNvPr>
          <p:cNvSpPr txBox="1"/>
          <p:nvPr/>
        </p:nvSpPr>
        <p:spPr>
          <a:xfrm>
            <a:off x="550226" y="564344"/>
            <a:ext cx="11024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A20000"/>
                </a:solidFill>
                <a:latin typeface="+mj-lt"/>
                <a:ea typeface="Helvetica Neue Light" panose="02000403000000020004" pitchFamily="2" charset="0"/>
                <a:cs typeface="Helvetica Neue" panose="02000503000000020004" pitchFamily="2" charset="0"/>
              </a:rPr>
              <a:t>Before Evaluating Applicants</a:t>
            </a:r>
          </a:p>
        </p:txBody>
      </p:sp>
    </p:spTree>
    <p:extLst>
      <p:ext uri="{BB962C8B-B14F-4D97-AF65-F5344CB8AC3E}">
        <p14:creationId xmlns:p14="http://schemas.microsoft.com/office/powerpoint/2010/main" val="36348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4E4017-E953-3144-9012-1BC2E8D41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063" y="6074229"/>
            <a:ext cx="4292003" cy="36884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B2FFC2-86B5-7746-B51B-16D2FF36A6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7309" y="1308105"/>
          <a:ext cx="10945089" cy="3779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60071">
                  <a:extLst>
                    <a:ext uri="{9D8B030D-6E8A-4147-A177-3AD203B41FA5}">
                      <a16:colId xmlns:a16="http://schemas.microsoft.com/office/drawing/2014/main" val="3656272786"/>
                    </a:ext>
                  </a:extLst>
                </a:gridCol>
                <a:gridCol w="4128655">
                  <a:extLst>
                    <a:ext uri="{9D8B030D-6E8A-4147-A177-3AD203B41FA5}">
                      <a16:colId xmlns:a16="http://schemas.microsoft.com/office/drawing/2014/main" val="110644139"/>
                    </a:ext>
                  </a:extLst>
                </a:gridCol>
                <a:gridCol w="4156363">
                  <a:extLst>
                    <a:ext uri="{9D8B030D-6E8A-4147-A177-3AD203B41FA5}">
                      <a16:colId xmlns:a16="http://schemas.microsoft.com/office/drawing/2014/main" val="1034865606"/>
                    </a:ext>
                  </a:extLst>
                </a:gridCol>
              </a:tblGrid>
              <a:tr h="435565">
                <a:tc>
                  <a:txBody>
                    <a:bodyPr/>
                    <a:lstStyle/>
                    <a:p>
                      <a:pPr algn="l"/>
                      <a:r>
                        <a:rPr lang="en-US" sz="32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Dept.</a:t>
                      </a:r>
                    </a:p>
                  </a:txBody>
                  <a:tcPr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dirty="0"/>
                        <a:t>Men Applicants</a:t>
                      </a:r>
                      <a:r>
                        <a:rPr lang="en-US" sz="1600" b="0" dirty="0"/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Women Applicants</a:t>
                      </a: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913793"/>
                  </a:ext>
                </a:extLst>
              </a:tr>
              <a:tr h="435565">
                <a:tc>
                  <a:txBody>
                    <a:bodyPr/>
                    <a:lstStyle/>
                    <a:p>
                      <a:r>
                        <a:rPr lang="en-US" sz="3200" dirty="0"/>
                        <a:t>Psychology </a:t>
                      </a:r>
                    </a:p>
                  </a:txBody>
                  <a:tcPr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Agentic language</a:t>
                      </a:r>
                    </a:p>
                    <a:p>
                      <a:pPr algn="ctr"/>
                      <a:r>
                        <a:rPr lang="en-US" sz="3200" dirty="0"/>
                        <a:t>“Ambitious”</a:t>
                      </a: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Communal language “Helpful”</a:t>
                      </a: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077722"/>
                  </a:ext>
                </a:extLst>
              </a:tr>
              <a:tr h="435565">
                <a:tc>
                  <a:txBody>
                    <a:bodyPr/>
                    <a:lstStyle/>
                    <a:p>
                      <a:r>
                        <a:rPr lang="en-US" sz="3200" dirty="0"/>
                        <a:t>Chemistry</a:t>
                      </a:r>
                    </a:p>
                  </a:txBody>
                  <a:tcPr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Standout adjectives</a:t>
                      </a: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721621"/>
                  </a:ext>
                </a:extLst>
              </a:tr>
              <a:tr h="435565">
                <a:tc>
                  <a:txBody>
                    <a:bodyPr/>
                    <a:lstStyle/>
                    <a:p>
                      <a:r>
                        <a:rPr lang="en-US" sz="3200" dirty="0"/>
                        <a:t>Medicine</a:t>
                      </a:r>
                    </a:p>
                  </a:txBody>
                  <a:tcPr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Longer</a:t>
                      </a:r>
                    </a:p>
                    <a:p>
                      <a:pPr algn="ctr"/>
                      <a:r>
                        <a:rPr lang="en-US" sz="3200" dirty="0"/>
                        <a:t>Professional achievements</a:t>
                      </a: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Shorter</a:t>
                      </a:r>
                    </a:p>
                    <a:p>
                      <a:pPr algn="ctr"/>
                      <a:r>
                        <a:rPr lang="en-US" sz="3200" dirty="0"/>
                        <a:t>Doubt-raising statements</a:t>
                      </a: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208531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A68D9D-417A-3C4E-8D1D-E6753C5C8CB4}"/>
              </a:ext>
            </a:extLst>
          </p:cNvPr>
          <p:cNvSpPr txBox="1"/>
          <p:nvPr/>
        </p:nvSpPr>
        <p:spPr>
          <a:xfrm>
            <a:off x="637309" y="463924"/>
            <a:ext cx="11443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Faculty Letters of Recommendations</a:t>
            </a:r>
            <a:br>
              <a:rPr lang="en-US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8DAAA2-D00B-5A4B-A2E1-8171F0F30340}"/>
              </a:ext>
            </a:extLst>
          </p:cNvPr>
          <p:cNvSpPr/>
          <p:nvPr/>
        </p:nvSpPr>
        <p:spPr>
          <a:xfrm>
            <a:off x="339175" y="5889319"/>
            <a:ext cx="3201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(Madera,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Hebl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 Martin, 2009)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BBDE06-CE40-8847-A876-31C0E9E39245}"/>
              </a:ext>
            </a:extLst>
          </p:cNvPr>
          <p:cNvSpPr/>
          <p:nvPr/>
        </p:nvSpPr>
        <p:spPr>
          <a:xfrm>
            <a:off x="154535" y="6106404"/>
            <a:ext cx="4176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Schmader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Whitehead, and Wysocki, 2007)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C5D30-266E-F649-88F8-D2A6B1438F71}"/>
              </a:ext>
            </a:extLst>
          </p:cNvPr>
          <p:cNvSpPr/>
          <p:nvPr/>
        </p:nvSpPr>
        <p:spPr>
          <a:xfrm>
            <a:off x="691097" y="6340182"/>
            <a:ext cx="2317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Trix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Psenka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2003)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DCFDDF-B637-0743-BFDE-973A992C50DB}"/>
              </a:ext>
            </a:extLst>
          </p:cNvPr>
          <p:cNvSpPr/>
          <p:nvPr/>
        </p:nvSpPr>
        <p:spPr>
          <a:xfrm>
            <a:off x="510608" y="1222005"/>
            <a:ext cx="11198490" cy="44839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02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3A1FF6-9CA3-F84A-8CC8-E794D6313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6EE4EB-3D43-E444-A9DF-42D6C838211D}"/>
              </a:ext>
            </a:extLst>
          </p:cNvPr>
          <p:cNvGrpSpPr/>
          <p:nvPr/>
        </p:nvGrpSpPr>
        <p:grpSpPr>
          <a:xfrm>
            <a:off x="1513478" y="493421"/>
            <a:ext cx="9619428" cy="1023084"/>
            <a:chOff x="719846" y="1258458"/>
            <a:chExt cx="7725271" cy="821629"/>
          </a:xfrm>
        </p:grpSpPr>
        <p:sp>
          <p:nvSpPr>
            <p:cNvPr id="14" name="Title 6">
              <a:extLst>
                <a:ext uri="{FF2B5EF4-FFF2-40B4-BE49-F238E27FC236}">
                  <a16:creationId xmlns:a16="http://schemas.microsoft.com/office/drawing/2014/main" id="{E274E3A4-870C-4241-915D-4F1A1738E76E}"/>
                </a:ext>
              </a:extLst>
            </p:cNvPr>
            <p:cNvSpPr txBox="1">
              <a:spLocks/>
            </p:cNvSpPr>
            <p:nvPr/>
          </p:nvSpPr>
          <p:spPr>
            <a:xfrm>
              <a:off x="4711242" y="1258458"/>
              <a:ext cx="3733875" cy="82034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rgbClr val="262626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endParaRPr lang="en-US" sz="48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5" name="Title 6">
              <a:extLst>
                <a:ext uri="{FF2B5EF4-FFF2-40B4-BE49-F238E27FC236}">
                  <a16:creationId xmlns:a16="http://schemas.microsoft.com/office/drawing/2014/main" id="{B068EAA8-B053-3244-9631-7DADC1BE1136}"/>
                </a:ext>
              </a:extLst>
            </p:cNvPr>
            <p:cNvSpPr txBox="1">
              <a:spLocks/>
            </p:cNvSpPr>
            <p:nvPr/>
          </p:nvSpPr>
          <p:spPr>
            <a:xfrm>
              <a:off x="719846" y="1259747"/>
              <a:ext cx="3733875" cy="82034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rgbClr val="262626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endParaRPr lang="en-US" sz="48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5D6F9A-5503-CB42-82EC-6DD459014F56}"/>
                </a:ext>
              </a:extLst>
            </p:cNvPr>
            <p:cNvSpPr/>
            <p:nvPr/>
          </p:nvSpPr>
          <p:spPr>
            <a:xfrm>
              <a:off x="814920" y="1356865"/>
              <a:ext cx="3535354" cy="623526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algn="ctr"/>
              <a:r>
                <a:rPr lang="en-US" sz="3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Communal</a:t>
              </a:r>
              <a:endPara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9DC098-4B0A-2342-9E50-3BCDE1B0A61D}"/>
                </a:ext>
              </a:extLst>
            </p:cNvPr>
            <p:cNvSpPr/>
            <p:nvPr/>
          </p:nvSpPr>
          <p:spPr>
            <a:xfrm>
              <a:off x="4810503" y="1356865"/>
              <a:ext cx="3535354" cy="62352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algn="ctr"/>
              <a:r>
                <a:rPr lang="en-US" sz="3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Agentic</a:t>
              </a:r>
              <a:endPara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68CF299-1BE3-614D-86C5-E339592F5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34978"/>
              </p:ext>
            </p:extLst>
          </p:nvPr>
        </p:nvGraphicFramePr>
        <p:xfrm>
          <a:off x="1513478" y="1515791"/>
          <a:ext cx="9619428" cy="4815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9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9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5728">
                <a:tc>
                  <a:txBody>
                    <a:bodyPr/>
                    <a:lstStyle/>
                    <a:p>
                      <a:pPr lvl="1" algn="ctr">
                        <a:lnSpc>
                          <a:spcPct val="140000"/>
                        </a:lnSpc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Warm</a:t>
                      </a:r>
                      <a:br>
                        <a:rPr lang="en-US" sz="280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Tactful</a:t>
                      </a:r>
                      <a:br>
                        <a:rPr lang="en-US" sz="280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Helpful</a:t>
                      </a:r>
                    </a:p>
                    <a:p>
                      <a:pPr lvl="1" algn="ctr">
                        <a:lnSpc>
                          <a:spcPct val="140000"/>
                        </a:lnSpc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Interpersonal</a:t>
                      </a:r>
                    </a:p>
                    <a:p>
                      <a:pPr lvl="1" algn="ctr">
                        <a:lnSpc>
                          <a:spcPct val="140000"/>
                        </a:lnSpc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Thoughtful</a:t>
                      </a:r>
                    </a:p>
                    <a:p>
                      <a:pPr lvl="1" algn="ctr">
                        <a:lnSpc>
                          <a:spcPct val="140000"/>
                        </a:lnSpc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Sensitive</a:t>
                      </a:r>
                    </a:p>
                    <a:p>
                      <a:pPr lvl="1" algn="ctr">
                        <a:lnSpc>
                          <a:spcPct val="140000"/>
                        </a:lnSpc>
                      </a:pPr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Caring</a:t>
                      </a:r>
                    </a:p>
                  </a:txBody>
                  <a:tcPr marT="60904" marB="609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40000"/>
                        </a:lnSpc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Confident</a:t>
                      </a:r>
                    </a:p>
                    <a:p>
                      <a:pPr lvl="1" algn="ctr">
                        <a:lnSpc>
                          <a:spcPct val="140000"/>
                        </a:lnSpc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Assertive</a:t>
                      </a:r>
                    </a:p>
                    <a:p>
                      <a:pPr lvl="1" algn="ctr">
                        <a:lnSpc>
                          <a:spcPct val="140000"/>
                        </a:lnSpc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Ambitious</a:t>
                      </a:r>
                    </a:p>
                    <a:p>
                      <a:pPr lvl="1" algn="ctr">
                        <a:lnSpc>
                          <a:spcPct val="140000"/>
                        </a:lnSpc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Outspoken</a:t>
                      </a:r>
                    </a:p>
                    <a:p>
                      <a:pPr lvl="1" algn="ctr">
                        <a:lnSpc>
                          <a:spcPct val="140000"/>
                        </a:lnSpc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Independent</a:t>
                      </a:r>
                    </a:p>
                    <a:p>
                      <a:pPr lvl="1" algn="ctr">
                        <a:lnSpc>
                          <a:spcPct val="140000"/>
                        </a:lnSpc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Dominant</a:t>
                      </a:r>
                    </a:p>
                    <a:p>
                      <a:pPr lvl="1" algn="ctr">
                        <a:lnSpc>
                          <a:spcPct val="140000"/>
                        </a:lnSpc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Forceful</a:t>
                      </a:r>
                    </a:p>
                  </a:txBody>
                  <a:tcPr marT="60904" marB="609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824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4E4017-E953-3144-9012-1BC2E8D41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063" y="6074229"/>
            <a:ext cx="4292003" cy="36884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B2FFC2-86B5-7746-B51B-16D2FF36A6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7309" y="1308105"/>
          <a:ext cx="10945089" cy="3779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60071">
                  <a:extLst>
                    <a:ext uri="{9D8B030D-6E8A-4147-A177-3AD203B41FA5}">
                      <a16:colId xmlns:a16="http://schemas.microsoft.com/office/drawing/2014/main" val="3656272786"/>
                    </a:ext>
                  </a:extLst>
                </a:gridCol>
                <a:gridCol w="4128655">
                  <a:extLst>
                    <a:ext uri="{9D8B030D-6E8A-4147-A177-3AD203B41FA5}">
                      <a16:colId xmlns:a16="http://schemas.microsoft.com/office/drawing/2014/main" val="110644139"/>
                    </a:ext>
                  </a:extLst>
                </a:gridCol>
                <a:gridCol w="4156363">
                  <a:extLst>
                    <a:ext uri="{9D8B030D-6E8A-4147-A177-3AD203B41FA5}">
                      <a16:colId xmlns:a16="http://schemas.microsoft.com/office/drawing/2014/main" val="1034865606"/>
                    </a:ext>
                  </a:extLst>
                </a:gridCol>
              </a:tblGrid>
              <a:tr h="435565">
                <a:tc>
                  <a:txBody>
                    <a:bodyPr/>
                    <a:lstStyle/>
                    <a:p>
                      <a:pPr algn="l"/>
                      <a:r>
                        <a:rPr lang="en-US" sz="32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Dept.</a:t>
                      </a:r>
                    </a:p>
                  </a:txBody>
                  <a:tcPr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dirty="0"/>
                        <a:t>Men Applicants</a:t>
                      </a:r>
                      <a:r>
                        <a:rPr lang="en-US" sz="1600" b="0" dirty="0"/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Women Applicants</a:t>
                      </a: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913793"/>
                  </a:ext>
                </a:extLst>
              </a:tr>
              <a:tr h="435565">
                <a:tc>
                  <a:txBody>
                    <a:bodyPr/>
                    <a:lstStyle/>
                    <a:p>
                      <a:r>
                        <a:rPr lang="en-US" sz="3200" dirty="0"/>
                        <a:t>Psychology </a:t>
                      </a:r>
                    </a:p>
                  </a:txBody>
                  <a:tcPr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Agentic language</a:t>
                      </a:r>
                    </a:p>
                    <a:p>
                      <a:pPr algn="ctr"/>
                      <a:r>
                        <a:rPr lang="en-US" sz="3200" dirty="0"/>
                        <a:t>“Ambitious”</a:t>
                      </a: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Communal language “Helpful”</a:t>
                      </a: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077722"/>
                  </a:ext>
                </a:extLst>
              </a:tr>
              <a:tr h="435565">
                <a:tc>
                  <a:txBody>
                    <a:bodyPr/>
                    <a:lstStyle/>
                    <a:p>
                      <a:r>
                        <a:rPr lang="en-US" sz="3200" dirty="0"/>
                        <a:t>Chemistry</a:t>
                      </a:r>
                    </a:p>
                  </a:txBody>
                  <a:tcPr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Standout adjectives</a:t>
                      </a: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721621"/>
                  </a:ext>
                </a:extLst>
              </a:tr>
              <a:tr h="435565">
                <a:tc>
                  <a:txBody>
                    <a:bodyPr/>
                    <a:lstStyle/>
                    <a:p>
                      <a:r>
                        <a:rPr lang="en-US" sz="3200" dirty="0"/>
                        <a:t>Medicine</a:t>
                      </a:r>
                    </a:p>
                  </a:txBody>
                  <a:tcPr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Longer</a:t>
                      </a:r>
                    </a:p>
                    <a:p>
                      <a:pPr algn="ctr"/>
                      <a:r>
                        <a:rPr lang="en-US" sz="3200" dirty="0"/>
                        <a:t>Professional achievements</a:t>
                      </a: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Shorter</a:t>
                      </a:r>
                    </a:p>
                    <a:p>
                      <a:pPr algn="ctr"/>
                      <a:r>
                        <a:rPr lang="en-US" sz="3200" dirty="0"/>
                        <a:t>Doubt-raising statements</a:t>
                      </a: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208531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A68D9D-417A-3C4E-8D1D-E6753C5C8CB4}"/>
              </a:ext>
            </a:extLst>
          </p:cNvPr>
          <p:cNvSpPr txBox="1"/>
          <p:nvPr/>
        </p:nvSpPr>
        <p:spPr>
          <a:xfrm>
            <a:off x="637309" y="463924"/>
            <a:ext cx="11443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Faculty Letters of Recommendations</a:t>
            </a:r>
            <a:br>
              <a:rPr lang="en-US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8DAAA2-D00B-5A4B-A2E1-8171F0F30340}"/>
              </a:ext>
            </a:extLst>
          </p:cNvPr>
          <p:cNvSpPr/>
          <p:nvPr/>
        </p:nvSpPr>
        <p:spPr>
          <a:xfrm>
            <a:off x="339175" y="5889319"/>
            <a:ext cx="3201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(Madera,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Hebl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 Martin, 2009)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BBDE06-CE40-8847-A876-31C0E9E39245}"/>
              </a:ext>
            </a:extLst>
          </p:cNvPr>
          <p:cNvSpPr/>
          <p:nvPr/>
        </p:nvSpPr>
        <p:spPr>
          <a:xfrm>
            <a:off x="154535" y="6106404"/>
            <a:ext cx="4176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Schmader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Whitehead, and Wysocki, 2007)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C5D30-266E-F649-88F8-D2A6B1438F71}"/>
              </a:ext>
            </a:extLst>
          </p:cNvPr>
          <p:cNvSpPr/>
          <p:nvPr/>
        </p:nvSpPr>
        <p:spPr>
          <a:xfrm>
            <a:off x="691097" y="6340182"/>
            <a:ext cx="2317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Trix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Psenka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2003)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DCFDDF-B637-0743-BFDE-973A992C50DB}"/>
              </a:ext>
            </a:extLst>
          </p:cNvPr>
          <p:cNvSpPr/>
          <p:nvPr/>
        </p:nvSpPr>
        <p:spPr>
          <a:xfrm>
            <a:off x="510608" y="1222005"/>
            <a:ext cx="11198490" cy="44839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96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708A-2B97-F444-8CF2-12EB620D6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/>
          </a:bodyPr>
          <a:lstStyle/>
          <a:p>
            <a:pPr marL="523875" indent="-523875">
              <a:spcAft>
                <a:spcPts val="2000"/>
              </a:spcAft>
              <a:buFont typeface="Wingdings" pitchFamily="2" charset="2"/>
              <a:buChar char="ü"/>
            </a:pPr>
            <a:r>
              <a:rPr lang="en-US" sz="3600" dirty="0">
                <a:ea typeface="Helvetica Neue" panose="02000503000000020004" pitchFamily="2" charset="0"/>
                <a:cs typeface="Helvetica Neue" panose="02000503000000020004" pitchFamily="2" charset="0"/>
              </a:rPr>
              <a:t>Slow down. Develop a consistent approach for discussing candidates. Consider a rubric.</a:t>
            </a:r>
          </a:p>
          <a:p>
            <a:pPr marL="523875" indent="-523875">
              <a:spcAft>
                <a:spcPts val="2000"/>
              </a:spcAft>
              <a:buFont typeface="Wingdings" pitchFamily="2" charset="2"/>
              <a:buChar char="ü"/>
            </a:pPr>
            <a:r>
              <a:rPr lang="en-US" sz="3600" dirty="0">
                <a:ea typeface="Helvetica Neue" panose="02000503000000020004" pitchFamily="2" charset="0"/>
                <a:cs typeface="Helvetica Neue" panose="02000503000000020004" pitchFamily="2" charset="0"/>
              </a:rPr>
              <a:t>Encourage criteria monitoring to catch new criteria (e.g. “Is she moveable?”). </a:t>
            </a:r>
          </a:p>
          <a:p>
            <a:pPr marL="523875" indent="-523875">
              <a:spcAft>
                <a:spcPts val="2000"/>
              </a:spcAft>
              <a:buFont typeface="Wingdings" pitchFamily="2" charset="2"/>
              <a:buChar char="ü"/>
            </a:pPr>
            <a:r>
              <a:rPr lang="en-US" sz="3600" dirty="0">
                <a:ea typeface="Helvetica Neue" panose="02000503000000020004" pitchFamily="2" charset="0"/>
                <a:cs typeface="Helvetica Neue" panose="02000503000000020004" pitchFamily="2" charset="0"/>
              </a:rPr>
              <a:t>Be on alert for bias in recommendation letters, teaching evaluations and other indicators of performance and potential.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1A110-60C2-8E4B-84C0-FC2BA27282CC}"/>
              </a:ext>
            </a:extLst>
          </p:cNvPr>
          <p:cNvSpPr txBox="1"/>
          <p:nvPr/>
        </p:nvSpPr>
        <p:spPr>
          <a:xfrm>
            <a:off x="550226" y="564344"/>
            <a:ext cx="11024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A20000"/>
                </a:solidFill>
                <a:latin typeface="+mj-lt"/>
                <a:ea typeface="Helvetica Neue Light" panose="02000403000000020004" pitchFamily="2" charset="0"/>
                <a:cs typeface="Helvetica Neue" panose="02000503000000020004" pitchFamily="2" charset="0"/>
              </a:rPr>
              <a:t>Screening Applicants</a:t>
            </a:r>
          </a:p>
        </p:txBody>
      </p:sp>
    </p:spTree>
    <p:extLst>
      <p:ext uri="{BB962C8B-B14F-4D97-AF65-F5344CB8AC3E}">
        <p14:creationId xmlns:p14="http://schemas.microsoft.com/office/powerpoint/2010/main" val="415314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708A-2B97-F444-8CF2-12EB620D6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/>
          </a:bodyPr>
          <a:lstStyle/>
          <a:p>
            <a:pPr marL="571500" indent="-571500">
              <a:spcAft>
                <a:spcPts val="2000"/>
              </a:spcAft>
              <a:buFont typeface="Wingdings" pitchFamily="2" charset="2"/>
              <a:buChar char="ü"/>
            </a:pPr>
            <a:r>
              <a:rPr lang="en-US" sz="3600" dirty="0">
                <a:ea typeface="Helvetica Neue" panose="02000503000000020004" pitchFamily="2" charset="0"/>
                <a:cs typeface="Helvetica Neue" panose="02000503000000020004" pitchFamily="2" charset="0"/>
              </a:rPr>
              <a:t>Develop a consistent interview process across candidates. Interview to criteria. </a:t>
            </a:r>
          </a:p>
          <a:p>
            <a:pPr marL="571500" indent="-571500">
              <a:spcAft>
                <a:spcPts val="2000"/>
              </a:spcAft>
              <a:buFont typeface="Wingdings" pitchFamily="2" charset="2"/>
              <a:buChar char="ü"/>
            </a:pPr>
            <a:r>
              <a:rPr lang="en-US" sz="3600" dirty="0">
                <a:ea typeface="Helvetica Neue" panose="02000503000000020004" pitchFamily="2" charset="0"/>
                <a:cs typeface="Helvetica Neue" panose="02000503000000020004" pitchFamily="2" charset="0"/>
              </a:rPr>
              <a:t>Be alert to whom is being  interrupted in job talks. Consider appointing a facilitator.  </a:t>
            </a:r>
          </a:p>
          <a:p>
            <a:pPr marL="571500" indent="-571500">
              <a:spcAft>
                <a:spcPts val="2000"/>
              </a:spcAft>
              <a:buFont typeface="Wingdings" pitchFamily="2" charset="2"/>
              <a:buChar char="ü"/>
            </a:pPr>
            <a:r>
              <a:rPr lang="en-US" sz="3600" dirty="0">
                <a:ea typeface="Helvetica Neue" panose="02000503000000020004" pitchFamily="2" charset="0"/>
                <a:cs typeface="Helvetica Neue" panose="02000503000000020004" pitchFamily="2" charset="0"/>
              </a:rPr>
              <a:t>Structure faculty discussions of candidates to get input from everyone.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1A110-60C2-8E4B-84C0-FC2BA27282CC}"/>
              </a:ext>
            </a:extLst>
          </p:cNvPr>
          <p:cNvSpPr txBox="1"/>
          <p:nvPr/>
        </p:nvSpPr>
        <p:spPr>
          <a:xfrm>
            <a:off x="550226" y="564344"/>
            <a:ext cx="11024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A20000"/>
                </a:solidFill>
                <a:latin typeface="+mj-lt"/>
                <a:ea typeface="Helvetica Neue Light" panose="02000403000000020004" pitchFamily="2" charset="0"/>
                <a:cs typeface="Helvetica Neue" panose="02000503000000020004" pitchFamily="2" charset="0"/>
              </a:rPr>
              <a:t>Interviewing Applicants</a:t>
            </a:r>
          </a:p>
        </p:txBody>
      </p:sp>
    </p:spTree>
    <p:extLst>
      <p:ext uri="{BB962C8B-B14F-4D97-AF65-F5344CB8AC3E}">
        <p14:creationId xmlns:p14="http://schemas.microsoft.com/office/powerpoint/2010/main" val="357843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627639A-A862-9347-AE98-9DD9A2700DBB}"/>
              </a:ext>
            </a:extLst>
          </p:cNvPr>
          <p:cNvSpPr txBox="1"/>
          <p:nvPr/>
        </p:nvSpPr>
        <p:spPr>
          <a:xfrm>
            <a:off x="605932" y="3965858"/>
            <a:ext cx="11154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Chemical Engineering @ Stanford</a:t>
            </a:r>
          </a:p>
          <a:p>
            <a:pPr algn="ctr"/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Chaired by Assoc. Professor Tom Jaramillo</a:t>
            </a:r>
            <a:b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2016-17</a:t>
            </a:r>
            <a:br>
              <a:rPr lang="en-US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85DE65-108F-E941-9081-D449F3E2E570}"/>
              </a:ext>
            </a:extLst>
          </p:cNvPr>
          <p:cNvSpPr/>
          <p:nvPr/>
        </p:nvSpPr>
        <p:spPr>
          <a:xfrm>
            <a:off x="645622" y="2378902"/>
            <a:ext cx="10964487" cy="13854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Case Study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34A3DD-E5E3-2E4B-981D-E7719B10730E}"/>
              </a:ext>
            </a:extLst>
          </p:cNvPr>
          <p:cNvSpPr/>
          <p:nvPr/>
        </p:nvSpPr>
        <p:spPr>
          <a:xfrm>
            <a:off x="528620" y="2258082"/>
            <a:ext cx="11198490" cy="16270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14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708A-2B97-F444-8CF2-12EB620D6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/>
          </a:bodyPr>
          <a:lstStyle/>
          <a:p>
            <a:pPr marL="571500" indent="-571500">
              <a:spcAft>
                <a:spcPts val="2000"/>
              </a:spcAft>
              <a:buFont typeface="Wingdings" pitchFamily="2" charset="2"/>
              <a:buChar char="ü"/>
            </a:pPr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Created rubric for evaluating each applicant and interview questions for on-site interviews.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1A110-60C2-8E4B-84C0-FC2BA27282CC}"/>
              </a:ext>
            </a:extLst>
          </p:cNvPr>
          <p:cNvSpPr txBox="1"/>
          <p:nvPr/>
        </p:nvSpPr>
        <p:spPr>
          <a:xfrm>
            <a:off x="0" y="56434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A20000"/>
                </a:solidFill>
                <a:latin typeface="+mj-lt"/>
                <a:ea typeface="Helvetica Neue Light" panose="02000403000000020004" pitchFamily="2" charset="0"/>
                <a:cs typeface="Helvetica Neue" panose="02000503000000020004" pitchFamily="2" charset="0"/>
              </a:rPr>
              <a:t>Getting Beyond Bias in </a:t>
            </a:r>
            <a:r>
              <a:rPr lang="en-US" sz="4400" dirty="0" err="1">
                <a:solidFill>
                  <a:srgbClr val="A20000"/>
                </a:solidFill>
                <a:latin typeface="+mj-lt"/>
                <a:ea typeface="Helvetica Neue Light" panose="02000403000000020004" pitchFamily="2" charset="0"/>
                <a:cs typeface="Helvetica Neue" panose="02000503000000020004" pitchFamily="2" charset="0"/>
              </a:rPr>
              <a:t>ChemE</a:t>
            </a:r>
            <a:r>
              <a:rPr lang="en-US" sz="4400" dirty="0">
                <a:solidFill>
                  <a:srgbClr val="A20000"/>
                </a:solidFill>
                <a:latin typeface="+mj-lt"/>
                <a:ea typeface="Helvetica Neue Light" panose="02000403000000020004" pitchFamily="2" charset="0"/>
                <a:cs typeface="Helvetica Neue" panose="02000503000000020004" pitchFamily="2" charset="0"/>
              </a:rPr>
              <a:t> at Stanford</a:t>
            </a:r>
          </a:p>
        </p:txBody>
      </p:sp>
    </p:spTree>
    <p:extLst>
      <p:ext uri="{BB962C8B-B14F-4D97-AF65-F5344CB8AC3E}">
        <p14:creationId xmlns:p14="http://schemas.microsoft.com/office/powerpoint/2010/main" val="2688205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684" y="365127"/>
            <a:ext cx="444354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solidFill>
                  <a:srgbClr val="C00000"/>
                </a:solidFill>
                <a:ea typeface="Calibri" charset="0"/>
                <a:cs typeface="Calibri" charset="0"/>
              </a:rPr>
              <a:t>Rubrics</a:t>
            </a:r>
            <a:br>
              <a:rPr lang="en-US" sz="48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</a:br>
            <a:endParaRPr lang="en-US" sz="4800" dirty="0">
              <a:solidFill>
                <a:schemeClr val="accent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Content Placeholder 3" descr="Screen Shot 2018-10-15 at 10.00.14 AM.png">
            <a:extLst>
              <a:ext uri="{FF2B5EF4-FFF2-40B4-BE49-F238E27FC236}">
                <a16:creationId xmlns:a16="http://schemas.microsoft.com/office/drawing/2014/main" id="{BEC7164D-F540-7243-B83F-9652A627C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59" r="-17959"/>
          <a:stretch>
            <a:fillRect/>
          </a:stretch>
        </p:blipFill>
        <p:spPr>
          <a:xfrm>
            <a:off x="-470265" y="89476"/>
            <a:ext cx="8622591" cy="6048033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952B64-03FB-3A48-BC59-D56560CB64E1}"/>
              </a:ext>
            </a:extLst>
          </p:cNvPr>
          <p:cNvSpPr txBox="1">
            <a:spLocks/>
          </p:cNvSpPr>
          <p:nvPr/>
        </p:nvSpPr>
        <p:spPr>
          <a:xfrm>
            <a:off x="6792684" y="1600201"/>
            <a:ext cx="43629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Clarify criteria</a:t>
            </a:r>
          </a:p>
          <a:p>
            <a:r>
              <a:rPr lang="en-US" dirty="0"/>
              <a:t>Consistent approach</a:t>
            </a:r>
          </a:p>
          <a:p>
            <a:r>
              <a:rPr lang="en-US" dirty="0"/>
              <a:t>Ensure same approach is applied to every candidate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457200" indent="-457200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321F6-DB51-2C45-AF26-5D466F76CCD0}"/>
              </a:ext>
            </a:extLst>
          </p:cNvPr>
          <p:cNvSpPr txBox="1"/>
          <p:nvPr/>
        </p:nvSpPr>
        <p:spPr>
          <a:xfrm>
            <a:off x="6708864" y="5589184"/>
            <a:ext cx="461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(Stanford School of Engineering, 2016)</a:t>
            </a:r>
          </a:p>
        </p:txBody>
      </p:sp>
    </p:spTree>
    <p:extLst>
      <p:ext uri="{BB962C8B-B14F-4D97-AF65-F5344CB8AC3E}">
        <p14:creationId xmlns:p14="http://schemas.microsoft.com/office/powerpoint/2010/main" val="37632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mp:transition xmlns:mp="http://schemas.microsoft.com/office/mac/powerpoint/2008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dition2.jpg">
            <a:extLst>
              <a:ext uri="{FF2B5EF4-FFF2-40B4-BE49-F238E27FC236}">
                <a16:creationId xmlns:a16="http://schemas.microsoft.com/office/drawing/2014/main" id="{30597A01-41A6-A042-9D2D-884567BD3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57" y="261209"/>
            <a:ext cx="7768354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9B21C2-E5C3-0848-B64D-7CE23DFFA3CD}"/>
              </a:ext>
            </a:extLst>
          </p:cNvPr>
          <p:cNvSpPr txBox="1"/>
          <p:nvPr/>
        </p:nvSpPr>
        <p:spPr>
          <a:xfrm>
            <a:off x="443888" y="5759764"/>
            <a:ext cx="1592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(Goldin &amp; Rouse 2000)</a:t>
            </a:r>
          </a:p>
        </p:txBody>
      </p:sp>
    </p:spTree>
    <p:extLst>
      <p:ext uri="{BB962C8B-B14F-4D97-AF65-F5344CB8AC3E}">
        <p14:creationId xmlns:p14="http://schemas.microsoft.com/office/powerpoint/2010/main" val="3653707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4E4017-E953-3144-9012-1BC2E8D41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063" y="6074229"/>
            <a:ext cx="4292003" cy="3688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E1543A-F854-3D40-8949-9F74CD8C1211}"/>
              </a:ext>
            </a:extLst>
          </p:cNvPr>
          <p:cNvSpPr txBox="1"/>
          <p:nvPr/>
        </p:nvSpPr>
        <p:spPr>
          <a:xfrm>
            <a:off x="562495" y="463924"/>
            <a:ext cx="115186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Getting Beyond Bias in Chemical Engineering at Stanford</a:t>
            </a:r>
            <a:br>
              <a:rPr lang="en-US" sz="3200" b="1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endParaRPr lang="en-US" b="1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EEAD9-42A2-4742-B508-F1C6A2D95A0B}"/>
              </a:ext>
            </a:extLst>
          </p:cNvPr>
          <p:cNvSpPr txBox="1"/>
          <p:nvPr/>
        </p:nvSpPr>
        <p:spPr>
          <a:xfrm>
            <a:off x="562495" y="1285007"/>
            <a:ext cx="11077303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2000"/>
              </a:spcAft>
              <a:buFont typeface="Wingdings" pitchFamily="2" charset="2"/>
              <a:buChar char="ü"/>
            </a:pPr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Search chair collected faculty feedback, summarized and shared anonymously. </a:t>
            </a:r>
          </a:p>
          <a:p>
            <a:pPr marL="571500" indent="-571500">
              <a:spcAft>
                <a:spcPts val="2000"/>
              </a:spcAft>
              <a:buFont typeface="Wingdings" pitchFamily="2" charset="2"/>
              <a:buChar char="ü"/>
            </a:pPr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Faculty discussion started with one person who is supportive of the candidate </a:t>
            </a:r>
          </a:p>
          <a:p>
            <a:pPr marL="571500" indent="-571500">
              <a:spcAft>
                <a:spcPts val="2000"/>
              </a:spcAft>
              <a:buFont typeface="Wingdings" pitchFamily="2" charset="2"/>
              <a:buChar char="ü"/>
            </a:pPr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Offers were made to a woman and a man of color. </a:t>
            </a:r>
          </a:p>
        </p:txBody>
      </p:sp>
    </p:spTree>
    <p:extLst>
      <p:ext uri="{BB962C8B-B14F-4D97-AF65-F5344CB8AC3E}">
        <p14:creationId xmlns:p14="http://schemas.microsoft.com/office/powerpoint/2010/main" val="359140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85DE65-108F-E941-9081-D449F3E2E570}"/>
              </a:ext>
            </a:extLst>
          </p:cNvPr>
          <p:cNvSpPr/>
          <p:nvPr/>
        </p:nvSpPr>
        <p:spPr>
          <a:xfrm>
            <a:off x="645622" y="2378902"/>
            <a:ext cx="10964487" cy="13854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Endorsements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34A3DD-E5E3-2E4B-981D-E7719B10730E}"/>
              </a:ext>
            </a:extLst>
          </p:cNvPr>
          <p:cNvSpPr/>
          <p:nvPr/>
        </p:nvSpPr>
        <p:spPr>
          <a:xfrm>
            <a:off x="528620" y="2258082"/>
            <a:ext cx="11198490" cy="16270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26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354FFD-859A-D54C-B0D9-AFEBA1BCF643}"/>
              </a:ext>
            </a:extLst>
          </p:cNvPr>
          <p:cNvSpPr/>
          <p:nvPr/>
        </p:nvSpPr>
        <p:spPr>
          <a:xfrm rot="20943975">
            <a:off x="1946367" y="1632857"/>
            <a:ext cx="2168434" cy="2837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54424F-426E-EF42-BA3F-111E0832E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3975">
            <a:off x="2039994" y="1661978"/>
            <a:ext cx="2063931" cy="269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0DFA70-F3FA-B346-A0CD-AF128CC67CC9}"/>
              </a:ext>
            </a:extLst>
          </p:cNvPr>
          <p:cNvSpPr txBox="1"/>
          <p:nvPr/>
        </p:nvSpPr>
        <p:spPr>
          <a:xfrm>
            <a:off x="1907177" y="4807131"/>
            <a:ext cx="2952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Letters of Recommendations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F365FB-81EA-0C4F-A0CD-7137910B835F}"/>
              </a:ext>
            </a:extLst>
          </p:cNvPr>
          <p:cNvSpPr txBox="1"/>
          <p:nvPr/>
        </p:nvSpPr>
        <p:spPr>
          <a:xfrm>
            <a:off x="0" y="56434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A20000"/>
                </a:solidFill>
                <a:latin typeface="+mj-lt"/>
                <a:ea typeface="Helvetica Neue Light" panose="02000403000000020004" pitchFamily="2" charset="0"/>
                <a:cs typeface="Helvetica Neue" panose="02000503000000020004" pitchFamily="2" charset="0"/>
              </a:rPr>
              <a:t>Endorsements</a:t>
            </a:r>
          </a:p>
        </p:txBody>
      </p:sp>
      <p:pic>
        <p:nvPicPr>
          <p:cNvPr id="9" name="Picture 8" descr="Person-icon.png">
            <a:extLst>
              <a:ext uri="{FF2B5EF4-FFF2-40B4-BE49-F238E27FC236}">
                <a16:creationId xmlns:a16="http://schemas.microsoft.com/office/drawing/2014/main" id="{20D9E0C9-689B-DB43-9638-BBB9A9B15E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3197"/>
          <a:stretch/>
        </p:blipFill>
        <p:spPr>
          <a:xfrm>
            <a:off x="5896947" y="1333785"/>
            <a:ext cx="970384" cy="1828800"/>
          </a:xfrm>
          <a:prstGeom prst="rect">
            <a:avLst/>
          </a:prstGeom>
        </p:spPr>
      </p:pic>
      <p:pic>
        <p:nvPicPr>
          <p:cNvPr id="10" name="Picture 9" descr="Person-icon.png">
            <a:extLst>
              <a:ext uri="{FF2B5EF4-FFF2-40B4-BE49-F238E27FC236}">
                <a16:creationId xmlns:a16="http://schemas.microsoft.com/office/drawing/2014/main" id="{779F0B3E-04F3-F745-8893-14C279E4D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3197"/>
          <a:stretch/>
        </p:blipFill>
        <p:spPr>
          <a:xfrm>
            <a:off x="5585926" y="3229765"/>
            <a:ext cx="622041" cy="1172308"/>
          </a:xfrm>
          <a:prstGeom prst="rect">
            <a:avLst/>
          </a:prstGeom>
        </p:spPr>
      </p:pic>
      <p:pic>
        <p:nvPicPr>
          <p:cNvPr id="11" name="Picture 10" descr="Person-icon.png">
            <a:extLst>
              <a:ext uri="{FF2B5EF4-FFF2-40B4-BE49-F238E27FC236}">
                <a16:creationId xmlns:a16="http://schemas.microsoft.com/office/drawing/2014/main" id="{99DDA35B-12D7-9645-BCFD-029008348E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3197"/>
          <a:stretch/>
        </p:blipFill>
        <p:spPr>
          <a:xfrm>
            <a:off x="6556310" y="3819489"/>
            <a:ext cx="622041" cy="1172308"/>
          </a:xfrm>
          <a:prstGeom prst="rect">
            <a:avLst/>
          </a:prstGeom>
        </p:spPr>
      </p:pic>
      <p:pic>
        <p:nvPicPr>
          <p:cNvPr id="12" name="Picture 11" descr="Person-icon.png">
            <a:extLst>
              <a:ext uri="{FF2B5EF4-FFF2-40B4-BE49-F238E27FC236}">
                <a16:creationId xmlns:a16="http://schemas.microsoft.com/office/drawing/2014/main" id="{75BF03D8-0C08-CA41-BA48-E47CCFE7A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3197"/>
          <a:stretch/>
        </p:blipFill>
        <p:spPr>
          <a:xfrm>
            <a:off x="6179975" y="3403952"/>
            <a:ext cx="622041" cy="1172308"/>
          </a:xfrm>
          <a:prstGeom prst="rect">
            <a:avLst/>
          </a:prstGeom>
        </p:spPr>
      </p:pic>
      <p:pic>
        <p:nvPicPr>
          <p:cNvPr id="13" name="Picture 12" descr="Person-icon.png">
            <a:extLst>
              <a:ext uri="{FF2B5EF4-FFF2-40B4-BE49-F238E27FC236}">
                <a16:creationId xmlns:a16="http://schemas.microsoft.com/office/drawing/2014/main" id="{18D8F419-0FF6-DA4B-9328-C258FA4745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3197"/>
          <a:stretch/>
        </p:blipFill>
        <p:spPr>
          <a:xfrm>
            <a:off x="7039788" y="3079409"/>
            <a:ext cx="622041" cy="1172308"/>
          </a:xfrm>
          <a:prstGeom prst="rect">
            <a:avLst/>
          </a:prstGeom>
        </p:spPr>
      </p:pic>
      <p:pic>
        <p:nvPicPr>
          <p:cNvPr id="16" name="Picture 15" descr="Person-icon.png">
            <a:extLst>
              <a:ext uri="{FF2B5EF4-FFF2-40B4-BE49-F238E27FC236}">
                <a16:creationId xmlns:a16="http://schemas.microsoft.com/office/drawing/2014/main" id="{8C431C94-3BF9-B34E-BCE3-5C658403C2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2" r="19252"/>
          <a:stretch/>
        </p:blipFill>
        <p:spPr>
          <a:xfrm>
            <a:off x="6796108" y="1333785"/>
            <a:ext cx="938657" cy="1828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EEDA25-4EF3-E140-BD9B-CB08B18BE04A}"/>
              </a:ext>
            </a:extLst>
          </p:cNvPr>
          <p:cNvSpPr txBox="1"/>
          <p:nvPr/>
        </p:nvSpPr>
        <p:spPr>
          <a:xfrm>
            <a:off x="5391227" y="5038370"/>
            <a:ext cx="2952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Introductions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4217C-A543-B54A-99FC-AE610D336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158" y="1699311"/>
            <a:ext cx="1689100" cy="1193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194AC6-0B57-4040-8204-CF10B7FFE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267" y="3051719"/>
            <a:ext cx="1689100" cy="1193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887FCA8-4586-7747-B2E1-9D9DD5B0C70D}"/>
              </a:ext>
            </a:extLst>
          </p:cNvPr>
          <p:cNvSpPr txBox="1"/>
          <p:nvPr/>
        </p:nvSpPr>
        <p:spPr>
          <a:xfrm>
            <a:off x="8706392" y="4650474"/>
            <a:ext cx="2952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Bios</a:t>
            </a:r>
          </a:p>
        </p:txBody>
      </p:sp>
    </p:spTree>
    <p:extLst>
      <p:ext uri="{BB962C8B-B14F-4D97-AF65-F5344CB8AC3E}">
        <p14:creationId xmlns:p14="http://schemas.microsoft.com/office/powerpoint/2010/main" val="1948638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4ECBA5-8EF7-D74F-B08D-F7CC72DE2D53}"/>
              </a:ext>
            </a:extLst>
          </p:cNvPr>
          <p:cNvSpPr txBox="1"/>
          <p:nvPr/>
        </p:nvSpPr>
        <p:spPr>
          <a:xfrm>
            <a:off x="1031965" y="1752399"/>
            <a:ext cx="101237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2"/>
              </a:rPr>
              <a:t>https://womensleadership.stanford.edu</a:t>
            </a:r>
            <a:endParaRPr lang="en-US" sz="3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3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“Minimizing gender biases is modern workplaces:” A ‘small wins’ approach to organizational change.”  </a:t>
            </a:r>
            <a:b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(Correll 2017).  </a:t>
            </a:r>
            <a:r>
              <a:rPr lang="en-US" sz="3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Gender &amp; Society. </a:t>
            </a:r>
            <a:endParaRPr lang="en-US" sz="3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2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reen Shot 2017-11-20 at 11.23.45 AM.png">
            <a:extLst>
              <a:ext uri="{FF2B5EF4-FFF2-40B4-BE49-F238E27FC236}">
                <a16:creationId xmlns:a16="http://schemas.microsoft.com/office/drawing/2014/main" id="{F38A7DD3-3C9C-DF4D-86D1-31CB726FC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 r="4345"/>
          <a:stretch>
            <a:fillRect/>
          </a:stretch>
        </p:blipFill>
        <p:spPr>
          <a:xfrm>
            <a:off x="1998618" y="856566"/>
            <a:ext cx="8229600" cy="4306525"/>
          </a:xfrm>
        </p:spPr>
      </p:pic>
    </p:spTree>
    <p:extLst>
      <p:ext uri="{BB962C8B-B14F-4D97-AF65-F5344CB8AC3E}">
        <p14:creationId xmlns:p14="http://schemas.microsoft.com/office/powerpoint/2010/main" val="391152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F7CD2-51AF-A143-A527-D7B3F50240E1}"/>
              </a:ext>
            </a:extLst>
          </p:cNvPr>
          <p:cNvSpPr txBox="1"/>
          <p:nvPr/>
        </p:nvSpPr>
        <p:spPr>
          <a:xfrm>
            <a:off x="645622" y="3982981"/>
            <a:ext cx="11077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Fair and Inclusive Assessments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C4350-AD8F-9B46-8171-513A02A02348}"/>
              </a:ext>
            </a:extLst>
          </p:cNvPr>
          <p:cNvSpPr/>
          <p:nvPr/>
        </p:nvSpPr>
        <p:spPr>
          <a:xfrm>
            <a:off x="645622" y="2244433"/>
            <a:ext cx="10964487" cy="13854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Barriers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21FF41-79EA-FD49-A3D9-64B3C33F9B7C}"/>
              </a:ext>
            </a:extLst>
          </p:cNvPr>
          <p:cNvSpPr/>
          <p:nvPr/>
        </p:nvSpPr>
        <p:spPr>
          <a:xfrm>
            <a:off x="524436" y="2124640"/>
            <a:ext cx="11198490" cy="16270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56834"/>
            <a:ext cx="10744200" cy="37693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latin typeface="Calibri" charset="0"/>
                <a:ea typeface="Calibri" charset="0"/>
                <a:cs typeface="Calibri" charset="0"/>
              </a:rPr>
              <a:t>Bias is an </a:t>
            </a:r>
            <a:r>
              <a:rPr lang="en-US" sz="5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error</a:t>
            </a:r>
            <a:r>
              <a:rPr lang="en-US" sz="5400" dirty="0">
                <a:latin typeface="Calibri" charset="0"/>
                <a:ea typeface="Calibri" charset="0"/>
                <a:cs typeface="Calibri" charset="0"/>
              </a:rPr>
              <a:t> in assessing talent. </a:t>
            </a:r>
          </a:p>
        </p:txBody>
      </p:sp>
    </p:spTree>
    <p:extLst>
      <p:ext uri="{BB962C8B-B14F-4D97-AF65-F5344CB8AC3E}">
        <p14:creationId xmlns:p14="http://schemas.microsoft.com/office/powerpoint/2010/main" val="638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7442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latin typeface="Calibri" charset="0"/>
                <a:ea typeface="Calibri" charset="0"/>
                <a:cs typeface="Calibri" charset="0"/>
              </a:rPr>
              <a:t>Stereotypes function as </a:t>
            </a:r>
            <a:br>
              <a:rPr lang="en-US" sz="54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5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cognitive shortcuts </a:t>
            </a:r>
            <a:br>
              <a:rPr lang="en-US" sz="54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5400" dirty="0">
                <a:latin typeface="Calibri" charset="0"/>
                <a:ea typeface="Calibri" charset="0"/>
                <a:cs typeface="Calibri" charset="0"/>
              </a:rPr>
              <a:t>in information processing. </a:t>
            </a:r>
          </a:p>
        </p:txBody>
      </p:sp>
    </p:spTree>
    <p:extLst>
      <p:ext uri="{BB962C8B-B14F-4D97-AF65-F5344CB8AC3E}">
        <p14:creationId xmlns:p14="http://schemas.microsoft.com/office/powerpoint/2010/main" val="181887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D6401F-5F7C-2A4D-B4C8-9B18214BB2FC}"/>
              </a:ext>
            </a:extLst>
          </p:cNvPr>
          <p:cNvSpPr txBox="1"/>
          <p:nvPr/>
        </p:nvSpPr>
        <p:spPr>
          <a:xfrm>
            <a:off x="968189" y="1667389"/>
            <a:ext cx="104483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600" dirty="0">
                <a:ea typeface="Helvetica Neue" panose="02000503000000020004" pitchFamily="2" charset="0"/>
                <a:cs typeface="Helvetica Neue" panose="02000503000000020004" pitchFamily="2" charset="0"/>
              </a:rPr>
              <a:t>We are overwhelmed with information</a:t>
            </a:r>
          </a:p>
          <a:p>
            <a:pPr marL="742950" indent="-742950">
              <a:buAutoNum type="arabicParenR"/>
            </a:pPr>
            <a:r>
              <a:rPr lang="en-US" sz="3600" dirty="0">
                <a:ea typeface="Helvetica Neue" panose="02000503000000020004" pitchFamily="2" charset="0"/>
                <a:cs typeface="Helvetica Neue" panose="02000503000000020004" pitchFamily="2" charset="0"/>
              </a:rPr>
              <a:t>In a hurry to make decisions</a:t>
            </a:r>
          </a:p>
          <a:p>
            <a:pPr marL="742950" indent="-742950">
              <a:buAutoNum type="arabicParenR"/>
            </a:pPr>
            <a:r>
              <a:rPr lang="en-US" sz="3600" dirty="0">
                <a:ea typeface="Helvetica Neue" panose="02000503000000020004" pitchFamily="2" charset="0"/>
                <a:cs typeface="Helvetica Neue" panose="02000503000000020004" pitchFamily="2" charset="0"/>
              </a:rPr>
              <a:t>The criteria for making evaluations are unclear</a:t>
            </a:r>
          </a:p>
          <a:p>
            <a:pPr marL="742950" indent="-742950">
              <a:buAutoNum type="arabicParenR"/>
            </a:pPr>
            <a:r>
              <a:rPr lang="en-US" sz="3600" dirty="0">
                <a:ea typeface="Helvetica Neue" panose="02000503000000020004" pitchFamily="2" charset="0"/>
                <a:cs typeface="Helvetica Neue" panose="02000503000000020004" pitchFamily="2" charset="0"/>
              </a:rPr>
              <a:t>We do not have a consistent process to guide group decision-making</a:t>
            </a:r>
          </a:p>
          <a:p>
            <a:pPr marL="742950" indent="-742950">
              <a:buAutoNum type="arabicParenR"/>
            </a:pPr>
            <a:endParaRPr lang="en-US" sz="3600" dirty="0"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01E61E-19C5-634C-96CC-624E094A4164}"/>
              </a:ext>
            </a:extLst>
          </p:cNvPr>
          <p:cNvSpPr txBox="1"/>
          <p:nvPr/>
        </p:nvSpPr>
        <p:spPr>
          <a:xfrm>
            <a:off x="419576" y="5642324"/>
            <a:ext cx="1097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59595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1200" dirty="0" err="1">
                <a:solidFill>
                  <a:srgbClr val="59595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Correll</a:t>
            </a:r>
            <a:r>
              <a:rPr lang="en-US" sz="1200" dirty="0">
                <a:solidFill>
                  <a:srgbClr val="59595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2017)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43FCB-8836-FC42-9330-150870CF5C86}"/>
              </a:ext>
            </a:extLst>
          </p:cNvPr>
          <p:cNvSpPr txBox="1"/>
          <p:nvPr/>
        </p:nvSpPr>
        <p:spPr>
          <a:xfrm>
            <a:off x="899620" y="468081"/>
            <a:ext cx="11154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A20000"/>
                </a:solidFill>
                <a:latin typeface="+mj-lt"/>
                <a:ea typeface="Helvetica Neue Light" panose="02000403000000020004" pitchFamily="2" charset="0"/>
                <a:cs typeface="Helvetica Neue" panose="02000503000000020004" pitchFamily="2" charset="0"/>
              </a:rPr>
              <a:t>Biases are more likely when…</a:t>
            </a:r>
            <a:endParaRPr lang="en-US" dirty="0">
              <a:solidFill>
                <a:srgbClr val="A20000"/>
              </a:solidFill>
              <a:latin typeface="+mj-lt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6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21474</TotalTime>
  <Words>945</Words>
  <Application>Microsoft Macintosh PowerPoint</Application>
  <PresentationFormat>Widescreen</PresentationFormat>
  <Paragraphs>220</Paragraphs>
  <Slides>43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ＭＳ Ｐゴシック</vt:lpstr>
      <vt:lpstr>Arial</vt:lpstr>
      <vt:lpstr>Calibri</vt:lpstr>
      <vt:lpstr>Calibri Light</vt:lpstr>
      <vt:lpstr>Helvetica Neue</vt:lpstr>
      <vt:lpstr>Helvetica Neue Light</vt:lpstr>
      <vt:lpstr>Wingdings</vt:lpstr>
      <vt:lpstr>Zapf Dingbats</vt:lpstr>
      <vt:lpstr>Office Theme</vt:lpstr>
      <vt:lpstr>Embracing Inclusion in Faculty Hiring &amp; Retention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Same legal brief, different races</vt:lpstr>
      <vt:lpstr>Same legal brief, different races</vt:lpstr>
      <vt:lpstr>Same legal brief, different races</vt:lpstr>
      <vt:lpstr>PowerPoint Presentation</vt:lpstr>
      <vt:lpstr>Same resume, different names</vt:lpstr>
      <vt:lpstr>Extra scrutiny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Rubrics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Artineh Samkian</cp:lastModifiedBy>
  <cp:revision>293</cp:revision>
  <dcterms:created xsi:type="dcterms:W3CDTF">2018-05-08T19:34:33Z</dcterms:created>
  <dcterms:modified xsi:type="dcterms:W3CDTF">2019-03-26T15:41:09Z</dcterms:modified>
</cp:coreProperties>
</file>