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259" r:id="rId3"/>
    <p:sldId id="281" r:id="rId4"/>
    <p:sldId id="277" r:id="rId5"/>
    <p:sldId id="267" r:id="rId6"/>
    <p:sldId id="258" r:id="rId7"/>
    <p:sldId id="257" r:id="rId8"/>
    <p:sldId id="260" r:id="rId9"/>
    <p:sldId id="272" r:id="rId10"/>
    <p:sldId id="273" r:id="rId11"/>
    <p:sldId id="278" r:id="rId12"/>
    <p:sldId id="276" r:id="rId13"/>
    <p:sldId id="274" r:id="rId14"/>
    <p:sldId id="280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16" autoAdjust="0"/>
  </p:normalViewPr>
  <p:slideViewPr>
    <p:cSldViewPr snapToGrid="0" snapToObjects="1">
      <p:cViewPr varScale="1">
        <p:scale>
          <a:sx n="111" d="100"/>
          <a:sy n="111" d="100"/>
        </p:scale>
        <p:origin x="10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643773694954798E-2"/>
          <c:y val="4.71413487030274E-2"/>
          <c:w val="0.78640905997861399"/>
          <c:h val="0.843357977075818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48-4AB9-A2F2-5C900D8CC5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Federal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48-4AB9-A2F2-5C900D8CC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4494344"/>
        <c:axId val="2125524392"/>
      </c:lineChart>
      <c:catAx>
        <c:axId val="2124494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5524392"/>
        <c:crosses val="autoZero"/>
        <c:auto val="1"/>
        <c:lblAlgn val="ctr"/>
        <c:lblOffset val="100"/>
        <c:noMultiLvlLbl val="0"/>
      </c:catAx>
      <c:valAx>
        <c:axId val="2125524392"/>
        <c:scaling>
          <c:orientation val="minMax"/>
          <c:max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4494344"/>
        <c:crosses val="autoZero"/>
        <c:crossBetween val="between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Computer Science Rankings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USN Grad</c:v>
                </c:pt>
                <c:pt idx="1">
                  <c:v>USN U</c:v>
                </c:pt>
                <c:pt idx="2">
                  <c:v>ARWU</c:v>
                </c:pt>
                <c:pt idx="3">
                  <c:v>TFE MS</c:v>
                </c:pt>
                <c:pt idx="4">
                  <c:v>Google</c:v>
                </c:pt>
                <c:pt idx="5">
                  <c:v>QS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</c:v>
                </c:pt>
                <c:pt idx="1">
                  <c:v>10.5</c:v>
                </c:pt>
                <c:pt idx="2">
                  <c:v>10</c:v>
                </c:pt>
                <c:pt idx="3">
                  <c:v>17</c:v>
                </c:pt>
                <c:pt idx="4">
                  <c:v>16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E8-4AE3-84C5-A6FC7940E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5590296"/>
        <c:axId val="2125593368"/>
      </c:radarChart>
      <c:catAx>
        <c:axId val="21255902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25593368"/>
        <c:crosses val="autoZero"/>
        <c:auto val="1"/>
        <c:lblAlgn val="ctr"/>
        <c:lblOffset val="100"/>
        <c:noMultiLvlLbl val="0"/>
      </c:catAx>
      <c:valAx>
        <c:axId val="212559336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2125590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391051812967802"/>
          <c:y val="0.47955694732811599"/>
          <c:w val="0.36374380285797597"/>
          <c:h val="0.14448461023654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1B75C-354A-FC49-880B-72389D7E10F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77611-80FC-1B4E-AFB2-090A5CEB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49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225F-BE77-3E4C-AE0F-0639A5770F3A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9A0E4-7CA9-0C46-8483-9EF4B51B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802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A0E4-7CA9-0C46-8483-9EF4B51B9A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3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A0E4-7CA9-0C46-8483-9EF4B51B9A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26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A0E4-7CA9-0C46-8483-9EF4B51B9A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51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A0E4-7CA9-0C46-8483-9EF4B51B9A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36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A0E4-7CA9-0C46-8483-9EF4B51B9A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18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A0E4-7CA9-0C46-8483-9EF4B51B9A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09313-703B-B84C-B1B7-8EF577FF37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8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09313-703B-B84C-B1B7-8EF577FF37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5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A0E4-7CA9-0C46-8483-9EF4B51B9A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30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A0E4-7CA9-0C46-8483-9EF4B51B9A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64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A0E4-7CA9-0C46-8483-9EF4B51B9A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9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A0E4-7CA9-0C46-8483-9EF4B51B9A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81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A0E4-7CA9-0C46-8483-9EF4B51B9A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FA32-51E8-7B48-9805-44D588F18D80}" type="datetime1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4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3535-2D63-0B4D-A7DF-FCDA81AE165B}" type="datetime1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63B-CB25-474E-A385-4C146E24834B}" type="datetime1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1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26F6-AAF9-5C48-9175-AC2A98179450}" type="datetime1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8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50BC-EF51-0C48-93B6-439E483838F9}" type="datetime1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7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07E2-F0D6-0C44-888A-DE9E1638E6F1}" type="datetime1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5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D18F-A832-B544-8507-012694E1B362}" type="datetime1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1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7691-14DD-EB47-AD21-E509715FB4B1}" type="datetime1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4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A6AD-1AEC-134D-89CA-CFE45E7AB46B}" type="datetime1">
              <a:rPr lang="en-US" smtClean="0"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8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A6C3-69FA-5848-B22F-A773CD8CE4F0}" type="datetime1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1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5580-B84D-924A-B6E0-AAB49FC04741}" type="datetime1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4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1F7C3-9C74-DF49-89ED-AC1D67F22EB5}" type="datetime1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58F0-18B5-FF45-BAA7-C04D5221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8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file:///\\localhost\Users\rosenbloom\Dropbox\Teaching\Spring%202013\Videos\Twins%202%20comp.mov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9.jpg"/><Relationship Id="rId5" Type="http://schemas.openxmlformats.org/officeDocument/2006/relationships/image" Target="../media/image4.jpg"/><Relationship Id="rId15" Type="http://schemas.openxmlformats.org/officeDocument/2006/relationships/image" Target="../media/image12.jpg"/><Relationship Id="rId10" Type="http://schemas.openxmlformats.org/officeDocument/2006/relationships/hyperlink" Target="file:///\\localhost\Users\rosenbloom\Dropbox\Teaching\Fall%202013\Videos\nbc.mov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9827"/>
            <a:ext cx="7772400" cy="1470025"/>
          </a:xfrm>
        </p:spPr>
        <p:txBody>
          <a:bodyPr/>
          <a:lstStyle/>
          <a:p>
            <a:r>
              <a:rPr lang="en-US" dirty="0" smtClean="0"/>
              <a:t>Computing at USC:</a:t>
            </a:r>
            <a:br>
              <a:rPr lang="en-US" dirty="0" smtClean="0"/>
            </a:br>
            <a:r>
              <a:rPr lang="en-US" dirty="0" smtClean="0"/>
              <a:t>A Nascent Community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628" y="3170214"/>
            <a:ext cx="8193243" cy="28674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Paul S. Rosenbloom (Viterbi &amp; ICT)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[</a:t>
            </a:r>
            <a:r>
              <a:rPr lang="en-US" sz="2800" dirty="0" smtClean="0"/>
              <a:t>with input from Tracy Fullerton (Cinematic Arts), Randy Hill (ICT &amp; Viterbi), </a:t>
            </a:r>
            <a:r>
              <a:rPr lang="en-US" sz="2800" dirty="0" err="1" smtClean="0"/>
              <a:t>Daniella</a:t>
            </a:r>
            <a:r>
              <a:rPr lang="en-US" sz="2800" dirty="0" smtClean="0"/>
              <a:t> Meeker (Keck), </a:t>
            </a:r>
            <a:r>
              <a:rPr lang="en-US" sz="2800" dirty="0" err="1" smtClean="0"/>
              <a:t>Prem</a:t>
            </a:r>
            <a:r>
              <a:rPr lang="en-US" sz="2800" dirty="0" smtClean="0"/>
              <a:t> Natarajan (ISI/Viterbi), </a:t>
            </a:r>
            <a:r>
              <a:rPr lang="en-US" sz="2800" dirty="0" err="1" smtClean="0"/>
              <a:t>Cryrus</a:t>
            </a:r>
            <a:r>
              <a:rPr lang="en-US" sz="2800" dirty="0" smtClean="0"/>
              <a:t> </a:t>
            </a:r>
            <a:r>
              <a:rPr lang="en-US" sz="2800" dirty="0" err="1" smtClean="0"/>
              <a:t>Shahabi</a:t>
            </a:r>
            <a:r>
              <a:rPr lang="en-US" sz="2800" dirty="0" smtClean="0"/>
              <a:t> (Viterbi), </a:t>
            </a:r>
            <a:r>
              <a:rPr lang="en-US" sz="2800" dirty="0" err="1" smtClean="0"/>
              <a:t>Gaurav</a:t>
            </a:r>
            <a:r>
              <a:rPr lang="en-US" sz="2800" dirty="0" smtClean="0"/>
              <a:t> </a:t>
            </a:r>
            <a:r>
              <a:rPr lang="en-US" sz="2800" dirty="0" err="1" smtClean="0"/>
              <a:t>Sukhatme</a:t>
            </a:r>
            <a:r>
              <a:rPr lang="en-US" sz="2800" dirty="0" smtClean="0"/>
              <a:t> (Viterbi), </a:t>
            </a:r>
            <a:r>
              <a:rPr lang="en-US" sz="2800" dirty="0" err="1" smtClean="0"/>
              <a:t>Priya</a:t>
            </a:r>
            <a:r>
              <a:rPr lang="en-US" sz="2800" dirty="0" smtClean="0"/>
              <a:t> </a:t>
            </a:r>
            <a:r>
              <a:rPr lang="en-US" sz="2800" dirty="0" err="1" smtClean="0"/>
              <a:t>Vashishta</a:t>
            </a:r>
            <a:r>
              <a:rPr lang="en-US" sz="2800" dirty="0"/>
              <a:t> </a:t>
            </a:r>
            <a:r>
              <a:rPr lang="en-US" sz="2800" dirty="0" smtClean="0"/>
              <a:t>(Viterbi &amp; Dornsife)]</a:t>
            </a:r>
          </a:p>
          <a:p>
            <a:endParaRPr lang="en-US" sz="2800" dirty="0" smtClean="0"/>
          </a:p>
          <a:p>
            <a:r>
              <a:rPr lang="en-US" sz="2600" dirty="0" smtClean="0"/>
              <a:t>August 16, 2016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Existing Community 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788"/>
            <a:ext cx="8229600" cy="5022561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 smtClean="0"/>
              <a:t>Academic Computer Science</a:t>
            </a:r>
            <a:endParaRPr lang="en-US" sz="3300" dirty="0"/>
          </a:p>
          <a:p>
            <a:pPr lvl="1">
              <a:spcBef>
                <a:spcPts val="600"/>
              </a:spcBef>
            </a:pPr>
            <a:r>
              <a:rPr lang="en-US" dirty="0"/>
              <a:t>Community around computer science </a:t>
            </a:r>
            <a:r>
              <a:rPr lang="en-US" dirty="0" smtClean="0"/>
              <a:t>faculty (&amp; PhD students)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CS </a:t>
            </a:r>
            <a:r>
              <a:rPr lang="en-US" dirty="0" smtClean="0"/>
              <a:t>(&amp; Informatics</a:t>
            </a:r>
            <a:r>
              <a:rPr lang="en-US" dirty="0"/>
              <a:t>), </a:t>
            </a:r>
            <a:r>
              <a:rPr lang="en-US" dirty="0" smtClean="0"/>
              <a:t>joint faculty from other departments and schools, ISI</a:t>
            </a:r>
            <a:r>
              <a:rPr lang="en-US" dirty="0"/>
              <a:t>, </a:t>
            </a:r>
            <a:r>
              <a:rPr lang="en-US" dirty="0" smtClean="0"/>
              <a:t>ICT</a:t>
            </a:r>
            <a:endParaRPr lang="en-US" dirty="0"/>
          </a:p>
          <a:p>
            <a:pPr>
              <a:spcBef>
                <a:spcPts val="1600"/>
              </a:spcBef>
            </a:pPr>
            <a:r>
              <a:rPr lang="en-US" sz="3300" dirty="0" smtClean="0"/>
              <a:t>High Performance Computing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</a:t>
            </a:r>
            <a:r>
              <a:rPr lang="en-US" dirty="0" smtClean="0"/>
              <a:t>ommunity around shared HPC resource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Schools: Largely Dornsife, Keck, Viterbi</a:t>
            </a:r>
          </a:p>
          <a:p>
            <a:pPr>
              <a:spcBef>
                <a:spcPts val="1600"/>
              </a:spcBef>
            </a:pPr>
            <a:r>
              <a:rPr lang="en-US" sz="3300" dirty="0" smtClean="0"/>
              <a:t>Informatics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</a:t>
            </a:r>
            <a:r>
              <a:rPr lang="en-US" dirty="0" smtClean="0"/>
              <a:t>ommunity around joint informatics degree programs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Schools: Annenberg, Dornsife, Viterbi</a:t>
            </a:r>
          </a:p>
          <a:p>
            <a:pPr>
              <a:spcBef>
                <a:spcPts val="1600"/>
              </a:spcBef>
            </a:pPr>
            <a:r>
              <a:rPr lang="en-US" sz="3300" dirty="0" smtClean="0"/>
              <a:t>Games</a:t>
            </a:r>
            <a:endParaRPr lang="en-US" sz="3300" dirty="0"/>
          </a:p>
          <a:p>
            <a:pPr lvl="1">
              <a:spcBef>
                <a:spcPts val="600"/>
              </a:spcBef>
            </a:pPr>
            <a:r>
              <a:rPr lang="en-US" dirty="0"/>
              <a:t>Community around joint games degree programs</a:t>
            </a:r>
          </a:p>
          <a:p>
            <a:pPr lvl="1"/>
            <a:r>
              <a:rPr lang="en-US" dirty="0"/>
              <a:t>Schools: Cinematic Arts &amp; </a:t>
            </a:r>
            <a:r>
              <a:rPr lang="en-US" dirty="0" smtClean="0"/>
              <a:t>Viterbi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327"/>
            <a:ext cx="8229600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3864"/>
            <a:ext cx="8229600" cy="4870916"/>
          </a:xfrm>
        </p:spPr>
        <p:txBody>
          <a:bodyPr>
            <a:noAutofit/>
          </a:bodyPr>
          <a:lstStyle/>
          <a:p>
            <a:r>
              <a:rPr lang="en-US" sz="2800" dirty="0" smtClean="0"/>
              <a:t>Geographic distribution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UPC, HSC, ISI (Marina del Rey), ICT (Playa Vista)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Distribution across UPC, including of CSD itself</a:t>
            </a:r>
            <a:endParaRPr lang="en-US" sz="2400" dirty="0"/>
          </a:p>
          <a:p>
            <a:pPr>
              <a:spcBef>
                <a:spcPts val="1600"/>
              </a:spcBef>
            </a:pPr>
            <a:r>
              <a:rPr lang="en-US" sz="2800" dirty="0" smtClean="0"/>
              <a:t>Financial/interest </a:t>
            </a:r>
            <a:r>
              <a:rPr lang="en-US" sz="2800" dirty="0"/>
              <a:t>boundaries around </a:t>
            </a:r>
            <a:r>
              <a:rPr lang="en-US" sz="2800" dirty="0" smtClean="0"/>
              <a:t>schools/college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Continued impact of RCM</a:t>
            </a:r>
            <a:endParaRPr lang="en-US" sz="2400" dirty="0"/>
          </a:p>
          <a:p>
            <a:pPr>
              <a:spcBef>
                <a:spcPts val="1600"/>
              </a:spcBef>
            </a:pPr>
            <a:r>
              <a:rPr lang="en-US" sz="2800" dirty="0" smtClean="0"/>
              <a:t>Department/disciplinary </a:t>
            </a:r>
            <a:r>
              <a:rPr lang="en-US" sz="2800" dirty="0"/>
              <a:t>boundaries </a:t>
            </a:r>
            <a:r>
              <a:rPr lang="en-US" sz="2800" dirty="0" smtClean="0"/>
              <a:t>&amp; differences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Including between departments and institutes</a:t>
            </a:r>
          </a:p>
          <a:p>
            <a:pPr>
              <a:spcBef>
                <a:spcPts val="1600"/>
              </a:spcBef>
            </a:pPr>
            <a:r>
              <a:rPr lang="en-US" sz="2800" dirty="0"/>
              <a:t>I</a:t>
            </a:r>
            <a:r>
              <a:rPr lang="en-US" sz="2800" dirty="0" smtClean="0"/>
              <a:t>nsufficient central commitment and resources at present for coalescing the larger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124"/>
            <a:ext cx="8229600" cy="8738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/>
              <a:t>Some Things Tried across CS, ISI</a:t>
            </a:r>
            <a:r>
              <a:rPr lang="en-US" sz="3600" dirty="0"/>
              <a:t> </a:t>
            </a:r>
            <a:r>
              <a:rPr lang="en-US" sz="3600" dirty="0" smtClean="0"/>
              <a:t>&amp; ICT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3826"/>
            <a:ext cx="8229600" cy="566062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600" dirty="0" smtClean="0"/>
              <a:t>Videoconferencing</a:t>
            </a:r>
          </a:p>
          <a:p>
            <a:pPr lvl="1">
              <a:spcBef>
                <a:spcPts val="400"/>
              </a:spcBef>
            </a:pPr>
            <a:r>
              <a:rPr lang="en-US" sz="2200" dirty="0" smtClean="0"/>
              <a:t>Facilities at UPC are a limiting factor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Shared guest offices</a:t>
            </a:r>
          </a:p>
          <a:p>
            <a:pPr lvl="1">
              <a:spcBef>
                <a:spcPts val="400"/>
              </a:spcBef>
            </a:pPr>
            <a:r>
              <a:rPr lang="en-US" sz="2200" dirty="0" smtClean="0"/>
              <a:t>Difficult with tight space at UPC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Shared faculty (mostly research)</a:t>
            </a:r>
          </a:p>
          <a:p>
            <a:pPr lvl="1">
              <a:spcBef>
                <a:spcPts val="400"/>
              </a:spcBef>
            </a:pPr>
            <a:r>
              <a:rPr lang="en-US" sz="2200" dirty="0" smtClean="0"/>
              <a:t>ISI (24), ICT (14)</a:t>
            </a:r>
          </a:p>
          <a:p>
            <a:pPr lvl="1">
              <a:spcBef>
                <a:spcPts val="400"/>
              </a:spcBef>
            </a:pPr>
            <a:r>
              <a:rPr lang="en-US" sz="2200" dirty="0" smtClean="0"/>
              <a:t>Distance and cultural differences makes challenging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Shared students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/>
              <a:t>Involvement in research at institutes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/>
              <a:t>Classes taught at institutes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Shuttle buses and parking permits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Joint faculty mailing lists and references on web sites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Regularized meetings among chair and directors</a:t>
            </a:r>
          </a:p>
          <a:p>
            <a:pPr>
              <a:spcBef>
                <a:spcPts val="600"/>
              </a:spcBef>
            </a:pPr>
            <a:endParaRPr lang="en-US" sz="2800" dirty="0" smtClean="0"/>
          </a:p>
          <a:p>
            <a:pPr>
              <a:spcBef>
                <a:spcPts val="600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768"/>
            <a:ext cx="8229600" cy="759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287"/>
            <a:ext cx="8229600" cy="513731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Geographic distribution is </a:t>
            </a:r>
            <a:r>
              <a:rPr lang="en-US" sz="2600" dirty="0" smtClean="0"/>
              <a:t>a positive </a:t>
            </a:r>
            <a:r>
              <a:rPr lang="en-US" sz="2600" dirty="0"/>
              <a:t>and a </a:t>
            </a:r>
            <a:r>
              <a:rPr lang="en-US" sz="2600" dirty="0" smtClean="0"/>
              <a:t>negative</a:t>
            </a:r>
            <a:endParaRPr lang="en-US" sz="2600" dirty="0"/>
          </a:p>
          <a:p>
            <a:pPr marL="457200" lvl="1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200" dirty="0" smtClean="0"/>
              <a:t>+ Enables each to </a:t>
            </a:r>
            <a:r>
              <a:rPr lang="en-US" sz="2200" dirty="0"/>
              <a:t>thrive in </a:t>
            </a:r>
            <a:r>
              <a:rPr lang="en-US" sz="2200" dirty="0" smtClean="0"/>
              <a:t>its own </a:t>
            </a:r>
            <a:r>
              <a:rPr lang="en-US" sz="2200" dirty="0"/>
              <a:t>distinct </a:t>
            </a:r>
            <a:r>
              <a:rPr lang="en-US" sz="2200" dirty="0" smtClean="0"/>
              <a:t>way</a:t>
            </a:r>
            <a:endParaRPr lang="en-US" sz="2200" dirty="0"/>
          </a:p>
          <a:p>
            <a:pPr marL="457200" lvl="1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200" dirty="0" smtClean="0"/>
              <a:t>-  Harder </a:t>
            </a:r>
            <a:r>
              <a:rPr lang="en-US" sz="2200" dirty="0"/>
              <a:t>to understand each other and </a:t>
            </a:r>
            <a:r>
              <a:rPr lang="en-US" sz="2200" dirty="0" smtClean="0"/>
              <a:t>to work </a:t>
            </a:r>
            <a:r>
              <a:rPr lang="en-US" sz="2200" dirty="0"/>
              <a:t>together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600" dirty="0"/>
              <a:t>Tension between protecting what </a:t>
            </a:r>
            <a:r>
              <a:rPr lang="en-US" sz="2600" dirty="0" smtClean="0"/>
              <a:t>already exists </a:t>
            </a:r>
            <a:r>
              <a:rPr lang="en-US" sz="2600" dirty="0"/>
              <a:t>and building what might </a:t>
            </a:r>
            <a:r>
              <a:rPr lang="en-US" sz="2600" dirty="0" smtClean="0"/>
              <a:t>be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600" dirty="0" smtClean="0"/>
              <a:t>Need to balance costs and benefits of community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200" dirty="0" smtClean="0"/>
              <a:t>Maintaining requires resources (time, money and space)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600" dirty="0"/>
              <a:t>Sometimes easier to create communities and collaborations across disciplines than between disparate organizations sharing a discipline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600" dirty="0" smtClean="0"/>
              <a:t>Much is possible in a purely distributed manner, but centralized resources remain crucial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3384"/>
            <a:ext cx="8229600" cy="8421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Possible Community Structures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25" y="1148717"/>
            <a:ext cx="8564822" cy="5443642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 smtClean="0"/>
              <a:t>In decreasing order of formality/structure</a:t>
            </a:r>
          </a:p>
          <a:p>
            <a:pPr lvl="1"/>
            <a:r>
              <a:rPr lang="en-US" dirty="0" smtClean="0"/>
              <a:t>A school</a:t>
            </a:r>
          </a:p>
          <a:p>
            <a:pPr lvl="2"/>
            <a:r>
              <a:rPr lang="en-US" dirty="0" smtClean="0"/>
              <a:t>What many universities have moved towards</a:t>
            </a:r>
          </a:p>
          <a:p>
            <a:pPr lvl="2"/>
            <a:r>
              <a:rPr lang="en-US" dirty="0" smtClean="0"/>
              <a:t>Would be rather disruptive at USC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subschool</a:t>
            </a:r>
            <a:r>
              <a:rPr lang="en-US" dirty="0" smtClean="0"/>
              <a:t> (within Viterbi)</a:t>
            </a:r>
          </a:p>
          <a:p>
            <a:pPr lvl="2"/>
            <a:r>
              <a:rPr lang="en-US" dirty="0" smtClean="0"/>
              <a:t>Extra overhead while only covering Viterbi components</a:t>
            </a:r>
          </a:p>
          <a:p>
            <a:pPr lvl="1"/>
            <a:r>
              <a:rPr lang="en-US" dirty="0" smtClean="0"/>
              <a:t>A virtual school or university program</a:t>
            </a:r>
          </a:p>
          <a:p>
            <a:pPr lvl="2"/>
            <a:r>
              <a:rPr lang="en-US" dirty="0" smtClean="0"/>
              <a:t>Small amount of resources for communication and coordination</a:t>
            </a:r>
          </a:p>
          <a:p>
            <a:pPr lvl="2"/>
            <a:r>
              <a:rPr lang="en-US" dirty="0" smtClean="0"/>
              <a:t>Minimal disruption of existing elements</a:t>
            </a:r>
          </a:p>
          <a:p>
            <a:pPr lvl="1"/>
            <a:r>
              <a:rPr lang="en-US" dirty="0" smtClean="0"/>
              <a:t>A mailing list</a:t>
            </a:r>
          </a:p>
          <a:p>
            <a:pPr lvl="2"/>
            <a:r>
              <a:rPr lang="en-US" dirty="0" smtClean="0"/>
              <a:t>Little cost or benefit</a:t>
            </a:r>
          </a:p>
          <a:p>
            <a:pPr>
              <a:spcBef>
                <a:spcPts val="2000"/>
              </a:spcBef>
            </a:pPr>
            <a:r>
              <a:rPr lang="en-US" sz="3300" dirty="0" smtClean="0"/>
              <a:t>Goal is to maximize benefit while minimizing overhead and other hits to individuals and organizations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79" y="153389"/>
            <a:ext cx="8229600" cy="7145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Missing (&amp; Important Steps)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372"/>
            <a:ext cx="8229600" cy="557766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An </a:t>
            </a:r>
            <a:r>
              <a:rPr lang="en-US" dirty="0" smtClean="0"/>
              <a:t>institutional </a:t>
            </a:r>
            <a:r>
              <a:rPr lang="en-US"/>
              <a:t>commitment </a:t>
            </a:r>
            <a:r>
              <a:rPr lang="en-US" smtClean="0"/>
              <a:t>to computing </a:t>
            </a:r>
            <a:r>
              <a:rPr lang="en-US" dirty="0"/>
              <a:t>at </a:t>
            </a:r>
            <a:r>
              <a:rPr lang="en-US" dirty="0" smtClean="0"/>
              <a:t>USC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 critical centerpiece for the present and future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An individual or organization with responsibility, commitment and resources to make a community happen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 common identity internally and externally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Shared information resources about people, activities and events</a:t>
            </a:r>
          </a:p>
          <a:p>
            <a:pPr>
              <a:spcBef>
                <a:spcPts val="1200"/>
              </a:spcBef>
            </a:pPr>
            <a:r>
              <a:rPr lang="en-US" dirty="0"/>
              <a:t>Common web </a:t>
            </a:r>
            <a:r>
              <a:rPr lang="en-US" dirty="0" smtClean="0"/>
              <a:t>presence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Could help with previous two points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Adequate communication and transportation options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Broader availability </a:t>
            </a:r>
            <a:r>
              <a:rPr lang="en-US" dirty="0"/>
              <a:t>of higher quality </a:t>
            </a:r>
            <a:r>
              <a:rPr lang="en-US" dirty="0" smtClean="0"/>
              <a:t>videoconferencing, particularly for meetings, talks and seminars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Wider shuttle times to better accommodate student schedules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Parking options that work during the day at UPC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Incentives for faculty </a:t>
            </a:r>
            <a:r>
              <a:rPr lang="en-US" dirty="0"/>
              <a:t>to work part time at other locations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Better leveraging of </a:t>
            </a:r>
            <a:r>
              <a:rPr lang="en-US" dirty="0"/>
              <a:t>distinct strengths </a:t>
            </a:r>
            <a:r>
              <a:rPr lang="en-US" dirty="0" smtClean="0"/>
              <a:t>in combination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2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9" y="2892916"/>
            <a:ext cx="1882561" cy="1691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184"/>
            <a:ext cx="8229600" cy="1042265"/>
          </a:xfrm>
        </p:spPr>
        <p:txBody>
          <a:bodyPr/>
          <a:lstStyle/>
          <a:p>
            <a:r>
              <a:rPr lang="en-US" dirty="0" smtClean="0"/>
              <a:t>What is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335" y="1244909"/>
            <a:ext cx="8163465" cy="53091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Not just hardware </a:t>
            </a:r>
            <a:r>
              <a:rPr lang="en-US" i="1" dirty="0"/>
              <a:t>or </a:t>
            </a:r>
            <a:r>
              <a:rPr lang="en-US" dirty="0"/>
              <a:t>software </a:t>
            </a:r>
            <a:r>
              <a:rPr lang="en-US" i="1" dirty="0"/>
              <a:t>or </a:t>
            </a:r>
            <a:r>
              <a:rPr lang="en-US" dirty="0"/>
              <a:t>calculation </a:t>
            </a:r>
            <a:r>
              <a:rPr lang="en-US" i="1" dirty="0"/>
              <a:t>or</a:t>
            </a:r>
            <a:r>
              <a:rPr lang="en-US" dirty="0"/>
              <a:t> tools </a:t>
            </a:r>
            <a:r>
              <a:rPr lang="en-US" i="1" dirty="0"/>
              <a:t>or</a:t>
            </a:r>
            <a:r>
              <a:rPr lang="en-US" dirty="0"/>
              <a:t> theory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Transformation of information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By a wide variety of organic and inorganic systems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Core + multidisciplinary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Understanding + constructing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Many disciplines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Computer science and engineering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Information science, technology and theory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Computational science and scientific computation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(X-)Informatics and data science/analytics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Digital arts and humanities</a:t>
            </a:r>
          </a:p>
          <a:p>
            <a:pPr lvl="1">
              <a:spcBef>
                <a:spcPts val="600"/>
              </a:spcBef>
            </a:pP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73267" y="3935974"/>
            <a:ext cx="2846333" cy="2133600"/>
            <a:chOff x="685800" y="3733800"/>
            <a:chExt cx="2846333" cy="2133600"/>
          </a:xfrm>
        </p:grpSpPr>
        <p:pic>
          <p:nvPicPr>
            <p:cNvPr id="7" name="Picture 6" descr="sun0615b-d-wave-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3733800"/>
              <a:ext cx="2846333" cy="2133600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524000" y="5621179"/>
              <a:ext cx="19686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+mn-lt"/>
                </a:rPr>
                <a:t>D-Wave — Quantum Computer</a:t>
              </a:r>
              <a:endParaRPr lang="en-US" sz="10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05400" y="3783574"/>
            <a:ext cx="2895600" cy="2619375"/>
            <a:chOff x="5029200" y="3581400"/>
            <a:chExt cx="2895600" cy="2619375"/>
          </a:xfrm>
        </p:grpSpPr>
        <p:pic>
          <p:nvPicPr>
            <p:cNvPr id="4" name="Picture 3" descr="figure_01_0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3581400"/>
              <a:ext cx="2895600" cy="2619375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6421602" y="5943600"/>
              <a:ext cx="1503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+mn-lt"/>
                </a:rPr>
                <a:t>University of Pittsburgh</a:t>
              </a:r>
              <a:endParaRPr lang="en-US" sz="10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257826" y="692489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800px-Baby_Univers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69" y="4564399"/>
            <a:ext cx="3918857" cy="1959429"/>
          </a:xfrm>
          <a:prstGeom prst="rect">
            <a:avLst/>
          </a:prstGeom>
          <a:effectLst/>
        </p:spPr>
      </p:pic>
      <p:pic>
        <p:nvPicPr>
          <p:cNvPr id="12" name="Picture 11" descr="458px-Artificial.intelligenc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41" y="4564399"/>
            <a:ext cx="1395984" cy="1825752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553200" y="6101324"/>
            <a:ext cx="2133600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3</a:t>
            </a:fld>
            <a:endParaRPr lang="en-US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Includes, For Example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46340" y="2610040"/>
            <a:ext cx="2438400" cy="3668437"/>
            <a:chOff x="6597644" y="522563"/>
            <a:chExt cx="2438400" cy="3668437"/>
          </a:xfrm>
        </p:grpSpPr>
        <p:pic>
          <p:nvPicPr>
            <p:cNvPr id="2" name="Picture 1" descr="Philips Dress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644" y="522563"/>
              <a:ext cx="2438400" cy="3668437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7974798" y="3943740"/>
              <a:ext cx="10612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+mn-lt"/>
                </a:rPr>
                <a:t>Philips — SKIN</a:t>
              </a:r>
              <a:endParaRPr lang="en-US" sz="10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5716" y="2061479"/>
            <a:ext cx="8432433" cy="4259540"/>
            <a:chOff x="465716" y="2316505"/>
            <a:chExt cx="8432433" cy="4259540"/>
          </a:xfrm>
        </p:grpSpPr>
        <p:pic>
          <p:nvPicPr>
            <p:cNvPr id="9" name="Picture 8" descr="IMG_0004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0496" y="2316505"/>
              <a:ext cx="2128334" cy="2837779"/>
            </a:xfrm>
            <a:prstGeom prst="rect">
              <a:avLst/>
            </a:prstGeom>
          </p:spPr>
        </p:pic>
        <p:pic>
          <p:nvPicPr>
            <p:cNvPr id="5" name="Picture 4" descr="IMG_0003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1458" y="4247123"/>
              <a:ext cx="1746691" cy="2328922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465716" y="2603260"/>
              <a:ext cx="5280797" cy="3527644"/>
              <a:chOff x="1719126" y="2707386"/>
              <a:chExt cx="6396459" cy="4787976"/>
            </a:xfrm>
          </p:grpSpPr>
          <p:pic>
            <p:nvPicPr>
              <p:cNvPr id="27" name="Picture 26" descr="CC.jp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5666" y="2707386"/>
                <a:ext cx="6379919" cy="4787976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1719126" y="7154015"/>
                <a:ext cx="1434007" cy="246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  <a:latin typeface="+mn-lt"/>
                  </a:rPr>
                  <a:t>USC — Contour Crafting</a:t>
                </a:r>
                <a:endParaRPr lang="en-US" sz="10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12630" y="3145522"/>
            <a:ext cx="8476346" cy="3106499"/>
            <a:chOff x="403375" y="3466258"/>
            <a:chExt cx="8476346" cy="3106499"/>
          </a:xfrm>
        </p:grpSpPr>
        <p:grpSp>
          <p:nvGrpSpPr>
            <p:cNvPr id="26" name="Group 25"/>
            <p:cNvGrpSpPr/>
            <p:nvPr/>
          </p:nvGrpSpPr>
          <p:grpSpPr>
            <a:xfrm>
              <a:off x="403375" y="3466258"/>
              <a:ext cx="3349594" cy="2106077"/>
              <a:chOff x="5655360" y="644000"/>
              <a:chExt cx="3496068" cy="2325376"/>
            </a:xfrm>
          </p:grpSpPr>
          <p:pic>
            <p:nvPicPr>
              <p:cNvPr id="30" name="Picture 29" descr="gs_saloon_steve_cohn small.jp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5360" y="644000"/>
                <a:ext cx="3488032" cy="2325361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7980737" y="2689021"/>
                <a:ext cx="1170691" cy="280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  <a:latin typeface="+mn-lt"/>
                  </a:rPr>
                  <a:t>USC – Gunslinger</a:t>
                </a:r>
                <a:endParaRPr lang="en-US" sz="10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869676" y="4689950"/>
              <a:ext cx="5010045" cy="1882807"/>
              <a:chOff x="-272806" y="4696418"/>
              <a:chExt cx="5457590" cy="2183767"/>
            </a:xfrm>
          </p:grpSpPr>
          <p:pic>
            <p:nvPicPr>
              <p:cNvPr id="33" name="Picture 32" descr="Ada and Grace.jp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2806" y="4696418"/>
                <a:ext cx="5457590" cy="2183767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3910665" y="6584489"/>
                <a:ext cx="1274119" cy="285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  <a:latin typeface="+mn-lt"/>
                  </a:rPr>
                  <a:t>USC – Ada &amp; Grace</a:t>
                </a:r>
                <a:endParaRPr lang="en-US" sz="10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85" y="1512092"/>
            <a:ext cx="8536891" cy="4193354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500"/>
              </a:spcBef>
            </a:pPr>
            <a:r>
              <a:rPr lang="en-US" dirty="0" smtClean="0"/>
              <a:t>Robots capable of constructing houses automatically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Clothing that senses and communicates emotions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A deep intermingling of real and virtual worlds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Quantum computers of heretofore inconceivable power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Monkeys controlling robotic arms by pure thought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Technology enabled superhuman intelligence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The potential computational basis of the universe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Computational arts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114304" y="4631697"/>
            <a:ext cx="1619635" cy="2084627"/>
            <a:chOff x="6653261" y="669262"/>
            <a:chExt cx="1619635" cy="2084627"/>
          </a:xfrm>
        </p:grpSpPr>
        <p:pic>
          <p:nvPicPr>
            <p:cNvPr id="8" name="Picture 7" descr="1154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261" y="669262"/>
              <a:ext cx="1619635" cy="208462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004387" y="2507668"/>
              <a:ext cx="12685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+mn-lt"/>
                </a:rPr>
                <a:t>The Next Rembrandt</a:t>
              </a:r>
              <a:endParaRPr lang="en-US" sz="10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568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257826" y="692489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Includes, For Example</a:t>
            </a:r>
            <a:endParaRPr lang="en-US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52085" y="1512092"/>
            <a:ext cx="8536891" cy="4193354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500"/>
              </a:spcBef>
            </a:pPr>
            <a:r>
              <a:rPr lang="en-US" dirty="0" smtClean="0"/>
              <a:t>Robots capable of constructing houses </a:t>
            </a:r>
            <a:r>
              <a:rPr lang="en-US" dirty="0" smtClean="0"/>
              <a:t>automatically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Clothing that senses and communicates emotions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A deep intermingling of real and virtual worlds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Quantum computers of heretofore inconceivable power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Monkeys controlling robotic arms by pure thought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Technology enabled superhuman intelligence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The potential computational basis of the universe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Computational arts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92" y="186620"/>
            <a:ext cx="8720398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Incomplete List of Relevant Elements at USC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252" y="1455598"/>
            <a:ext cx="4309948" cy="4826233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Annenberg School for Communication and Journalism</a:t>
            </a:r>
          </a:p>
          <a:p>
            <a:pPr lvl="1">
              <a:spcBef>
                <a:spcPts val="350"/>
              </a:spcBef>
            </a:pPr>
            <a:r>
              <a:rPr lang="en-US" dirty="0"/>
              <a:t>Center for the Digital Future</a:t>
            </a:r>
          </a:p>
          <a:p>
            <a:pPr lvl="1">
              <a:spcBef>
                <a:spcPts val="350"/>
              </a:spcBef>
            </a:pPr>
            <a:r>
              <a:rPr lang="en-US" dirty="0"/>
              <a:t>Knight Digital Media </a:t>
            </a:r>
            <a:r>
              <a:rPr lang="en-US" dirty="0" smtClean="0"/>
              <a:t>Center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Dornsife </a:t>
            </a:r>
            <a:r>
              <a:rPr lang="en-US" b="1" dirty="0"/>
              <a:t>College of Letters, Arts and Sciences</a:t>
            </a:r>
          </a:p>
          <a:p>
            <a:pPr lvl="1">
              <a:spcBef>
                <a:spcPts val="350"/>
              </a:spcBef>
            </a:pPr>
            <a:r>
              <a:rPr lang="en-US" dirty="0"/>
              <a:t>Computational Biology and Bioinformatics (CBB)</a:t>
            </a:r>
          </a:p>
          <a:p>
            <a:pPr lvl="1">
              <a:spcBef>
                <a:spcPts val="350"/>
              </a:spcBef>
            </a:pPr>
            <a:r>
              <a:rPr lang="en-US" dirty="0"/>
              <a:t>Computational Social </a:t>
            </a:r>
            <a:r>
              <a:rPr lang="en-US" dirty="0" smtClean="0"/>
              <a:t>Science</a:t>
            </a:r>
          </a:p>
          <a:p>
            <a:pPr lvl="1">
              <a:spcBef>
                <a:spcPts val="350"/>
              </a:spcBef>
            </a:pPr>
            <a:r>
              <a:rPr lang="en-US" dirty="0" smtClean="0"/>
              <a:t>Digital Humanities Program</a:t>
            </a:r>
            <a:endParaRPr lang="en-US" dirty="0"/>
          </a:p>
          <a:p>
            <a:pPr lvl="1">
              <a:spcBef>
                <a:spcPts val="350"/>
              </a:spcBef>
            </a:pPr>
            <a:r>
              <a:rPr lang="en-US" dirty="0" smtClean="0"/>
              <a:t>Molecular </a:t>
            </a:r>
            <a:r>
              <a:rPr lang="en-US" dirty="0"/>
              <a:t>and Computational Biology</a:t>
            </a:r>
          </a:p>
          <a:p>
            <a:pPr lvl="1">
              <a:spcBef>
                <a:spcPts val="350"/>
              </a:spcBef>
            </a:pPr>
            <a:r>
              <a:rPr lang="en-US" dirty="0" smtClean="0"/>
              <a:t>Southern </a:t>
            </a:r>
            <a:r>
              <a:rPr lang="en-US" dirty="0"/>
              <a:t>California Earthquake Center (SCEC)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Keck </a:t>
            </a:r>
            <a:r>
              <a:rPr lang="en-US" b="1" dirty="0"/>
              <a:t>School of Medicine</a:t>
            </a:r>
          </a:p>
          <a:p>
            <a:pPr lvl="1">
              <a:spcBef>
                <a:spcPts val="350"/>
              </a:spcBef>
            </a:pPr>
            <a:r>
              <a:rPr lang="en-US" dirty="0"/>
              <a:t>Clinical Research Informatics</a:t>
            </a:r>
          </a:p>
          <a:p>
            <a:pPr lvl="1">
              <a:spcBef>
                <a:spcPts val="350"/>
              </a:spcBef>
            </a:pPr>
            <a:r>
              <a:rPr lang="en-US" dirty="0"/>
              <a:t>Stevens Neuroimaging and Informatics Institute</a:t>
            </a:r>
          </a:p>
          <a:p>
            <a:pPr>
              <a:spcBef>
                <a:spcPts val="600"/>
              </a:spcBef>
            </a:pPr>
            <a:r>
              <a:rPr lang="en-US" b="1" dirty="0"/>
              <a:t>Marshall School of Business</a:t>
            </a:r>
          </a:p>
          <a:p>
            <a:pPr lvl="1">
              <a:spcBef>
                <a:spcPts val="350"/>
              </a:spcBef>
            </a:pPr>
            <a:r>
              <a:rPr lang="en-US" dirty="0"/>
              <a:t>Department of Data Sciences and </a:t>
            </a:r>
            <a:r>
              <a:rPr lang="en-US" dirty="0" smtClean="0"/>
              <a:t>Operations</a:t>
            </a:r>
          </a:p>
          <a:p>
            <a:pPr lvl="1">
              <a:spcBef>
                <a:spcPts val="350"/>
              </a:spcBef>
            </a:pPr>
            <a:r>
              <a:rPr lang="en-US" dirty="0"/>
              <a:t>Institute for Communication Technology </a:t>
            </a:r>
            <a:r>
              <a:rPr lang="en-US" dirty="0" smtClean="0"/>
              <a:t>Management (CTM)</a:t>
            </a:r>
            <a:endParaRPr lang="en-US" dirty="0"/>
          </a:p>
          <a:p>
            <a:pPr lvl="1">
              <a:spcBef>
                <a:spcPts val="350"/>
              </a:spcBef>
            </a:pPr>
            <a:r>
              <a:rPr lang="en-US" dirty="0" smtClean="0"/>
              <a:t>MS in </a:t>
            </a:r>
            <a:r>
              <a:rPr lang="en-US" dirty="0"/>
              <a:t>Business Analytics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School </a:t>
            </a:r>
            <a:r>
              <a:rPr lang="en-US" b="1" dirty="0"/>
              <a:t>of Cinematic Arts</a:t>
            </a:r>
          </a:p>
          <a:p>
            <a:pPr lvl="1">
              <a:spcBef>
                <a:spcPts val="350"/>
              </a:spcBef>
            </a:pPr>
            <a:r>
              <a:rPr lang="en-US" dirty="0" smtClean="0"/>
              <a:t>Division </a:t>
            </a:r>
            <a:r>
              <a:rPr lang="en-US" dirty="0"/>
              <a:t>of Interactive Media &amp; Games</a:t>
            </a:r>
          </a:p>
          <a:p>
            <a:pPr lvl="1">
              <a:spcBef>
                <a:spcPts val="350"/>
              </a:spcBef>
            </a:pPr>
            <a:r>
              <a:rPr lang="en-US" dirty="0" smtClean="0"/>
              <a:t>Hensch </a:t>
            </a:r>
            <a:r>
              <a:rPr lang="en-US" dirty="0"/>
              <a:t>Division of Animation &amp; Digital </a:t>
            </a:r>
            <a:r>
              <a:rPr lang="en-US" dirty="0" smtClean="0"/>
              <a:t>Arts</a:t>
            </a:r>
          </a:p>
          <a:p>
            <a:pPr lvl="1">
              <a:spcBef>
                <a:spcPts val="350"/>
              </a:spcBef>
            </a:pPr>
            <a:r>
              <a:rPr lang="en-US" dirty="0"/>
              <a:t>Entertainment Technology Center (ETC</a:t>
            </a:r>
            <a:r>
              <a:rPr lang="en-US" dirty="0" smtClean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4534" y="1455599"/>
            <a:ext cx="4357056" cy="4826232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Viterbi School of Engineering</a:t>
            </a:r>
          </a:p>
          <a:p>
            <a:pPr lvl="1">
              <a:spcBef>
                <a:spcPts val="350"/>
              </a:spcBef>
            </a:pPr>
            <a:r>
              <a:rPr lang="en-US" dirty="0"/>
              <a:t>Department of Biomedical Engineering </a:t>
            </a:r>
            <a:r>
              <a:rPr lang="en-US" dirty="0" smtClean="0"/>
              <a:t>[Medical </a:t>
            </a:r>
            <a:r>
              <a:rPr lang="en-US" dirty="0"/>
              <a:t>Imaging and Imaging </a:t>
            </a:r>
            <a:r>
              <a:rPr lang="en-US" dirty="0" smtClean="0"/>
              <a:t>Informatics]</a:t>
            </a:r>
            <a:endParaRPr lang="en-US" dirty="0"/>
          </a:p>
          <a:p>
            <a:pPr lvl="1">
              <a:spcBef>
                <a:spcPts val="350"/>
              </a:spcBef>
            </a:pPr>
            <a:r>
              <a:rPr lang="en-US" dirty="0" smtClean="0"/>
              <a:t>Department </a:t>
            </a:r>
            <a:r>
              <a:rPr lang="en-US" dirty="0"/>
              <a:t>of Computer Science [</a:t>
            </a:r>
            <a:r>
              <a:rPr lang="en-US" dirty="0" smtClean="0"/>
              <a:t>including </a:t>
            </a:r>
            <a:r>
              <a:rPr lang="en-US" dirty="0"/>
              <a:t>Informatics </a:t>
            </a:r>
            <a:r>
              <a:rPr lang="en-US" dirty="0" smtClean="0"/>
              <a:t>Program]</a:t>
            </a:r>
            <a:endParaRPr lang="en-US" dirty="0"/>
          </a:p>
          <a:p>
            <a:pPr lvl="1">
              <a:spcBef>
                <a:spcPts val="350"/>
              </a:spcBef>
            </a:pPr>
            <a:r>
              <a:rPr lang="en-US" dirty="0" smtClean="0"/>
              <a:t>Epstein Department of Industrial and Systems Engineering [including CRAFT]</a:t>
            </a:r>
          </a:p>
          <a:p>
            <a:pPr lvl="1">
              <a:spcBef>
                <a:spcPts val="350"/>
              </a:spcBef>
            </a:pPr>
            <a:r>
              <a:rPr lang="en-US" dirty="0" smtClean="0"/>
              <a:t>Hsieh </a:t>
            </a:r>
            <a:r>
              <a:rPr lang="en-US" dirty="0"/>
              <a:t>Department of Electrical Engineering – Systems </a:t>
            </a:r>
            <a:r>
              <a:rPr lang="en-US" dirty="0" smtClean="0"/>
              <a:t>[Computer Engineering</a:t>
            </a:r>
            <a:r>
              <a:rPr lang="en-US" dirty="0"/>
              <a:t>]</a:t>
            </a:r>
          </a:p>
          <a:p>
            <a:pPr lvl="1">
              <a:spcBef>
                <a:spcPts val="350"/>
              </a:spcBef>
            </a:pPr>
            <a:r>
              <a:rPr lang="en-US" dirty="0" smtClean="0"/>
              <a:t>Information </a:t>
            </a:r>
            <a:r>
              <a:rPr lang="en-US" dirty="0"/>
              <a:t>Technology Program (ITP)</a:t>
            </a:r>
          </a:p>
          <a:p>
            <a:pPr lvl="1">
              <a:spcBef>
                <a:spcPts val="350"/>
              </a:spcBef>
            </a:pPr>
            <a:r>
              <a:rPr lang="en-US" dirty="0"/>
              <a:t>Information Sciences Institute (ISI)</a:t>
            </a:r>
          </a:p>
          <a:p>
            <a:pPr lvl="1">
              <a:spcBef>
                <a:spcPts val="350"/>
              </a:spcBef>
            </a:pPr>
            <a:r>
              <a:rPr lang="en-US" dirty="0"/>
              <a:t>Integrated Media Systems Center (IMSC)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Dornsife &amp; Viterbi</a:t>
            </a:r>
          </a:p>
          <a:p>
            <a:pPr lvl="1">
              <a:spcBef>
                <a:spcPts val="350"/>
              </a:spcBef>
            </a:pPr>
            <a:r>
              <a:rPr lang="en-US" dirty="0"/>
              <a:t>Collaboratory for Advanced Computing and Simulations (CACS)</a:t>
            </a:r>
          </a:p>
          <a:p>
            <a:pPr lvl="1">
              <a:spcBef>
                <a:spcPts val="350"/>
              </a:spcBef>
            </a:pPr>
            <a:r>
              <a:rPr lang="en-US" dirty="0" smtClean="0"/>
              <a:t>MS in </a:t>
            </a:r>
            <a:r>
              <a:rPr lang="en-US" dirty="0"/>
              <a:t>Spatial </a:t>
            </a:r>
            <a:r>
              <a:rPr lang="en-US" dirty="0" smtClean="0"/>
              <a:t>Informatics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Annenberg &amp; Viterbi</a:t>
            </a:r>
          </a:p>
          <a:p>
            <a:pPr lvl="1">
              <a:spcBef>
                <a:spcPts val="350"/>
              </a:spcBef>
            </a:pPr>
            <a:r>
              <a:rPr lang="en-US" dirty="0" smtClean="0"/>
              <a:t>Masters in Communication Informatics</a:t>
            </a:r>
            <a:endParaRPr lang="en-US" b="1" dirty="0" smtClean="0"/>
          </a:p>
          <a:p>
            <a:pPr>
              <a:spcBef>
                <a:spcPts val="600"/>
              </a:spcBef>
            </a:pPr>
            <a:r>
              <a:rPr lang="en-US" b="1" dirty="0" smtClean="0"/>
              <a:t>Central (Outside of Schools and College)</a:t>
            </a:r>
          </a:p>
          <a:p>
            <a:pPr lvl="1">
              <a:spcBef>
                <a:spcPts val="350"/>
              </a:spcBef>
            </a:pPr>
            <a:r>
              <a:rPr lang="en-US" dirty="0" smtClean="0"/>
              <a:t>Center </a:t>
            </a:r>
            <a:r>
              <a:rPr lang="en-US" dirty="0"/>
              <a:t>for High Performance Computing (HPC)</a:t>
            </a:r>
          </a:p>
          <a:p>
            <a:pPr lvl="1">
              <a:spcBef>
                <a:spcPts val="350"/>
              </a:spcBef>
            </a:pPr>
            <a:r>
              <a:rPr lang="en-US" dirty="0"/>
              <a:t>Center for Scholarly Technology (CST)</a:t>
            </a:r>
          </a:p>
          <a:p>
            <a:pPr lvl="1">
              <a:spcBef>
                <a:spcPts val="350"/>
              </a:spcBef>
            </a:pPr>
            <a:r>
              <a:rPr lang="en-US" dirty="0" smtClean="0"/>
              <a:t>Information </a:t>
            </a:r>
            <a:r>
              <a:rPr lang="en-US" dirty="0"/>
              <a:t>Technology Services (ITS)</a:t>
            </a:r>
          </a:p>
          <a:p>
            <a:pPr lvl="1">
              <a:spcBef>
                <a:spcPts val="350"/>
              </a:spcBef>
            </a:pPr>
            <a:r>
              <a:rPr lang="en-US" dirty="0" smtClean="0"/>
              <a:t>Institute </a:t>
            </a:r>
            <a:r>
              <a:rPr lang="en-US" dirty="0"/>
              <a:t>for Creative Technologies (ICT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72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Selected Highlights from Computing at USC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874"/>
            <a:ext cx="8229600" cy="494497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Nobel Prize in (computational) chemistry</a:t>
            </a:r>
          </a:p>
          <a:p>
            <a:pPr lvl="1"/>
            <a:r>
              <a:rPr lang="en-US" dirty="0" err="1" smtClean="0"/>
              <a:t>Arieh</a:t>
            </a:r>
            <a:r>
              <a:rPr lang="en-US" dirty="0" smtClean="0"/>
              <a:t> </a:t>
            </a:r>
            <a:r>
              <a:rPr lang="en-US" dirty="0" err="1" smtClean="0"/>
              <a:t>Warshel</a:t>
            </a:r>
            <a:r>
              <a:rPr lang="en-US" dirty="0" smtClean="0"/>
              <a:t> (Chemistry, Dornsife)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Turing Award (top award in computer science)</a:t>
            </a:r>
          </a:p>
          <a:p>
            <a:pPr lvl="1"/>
            <a:r>
              <a:rPr lang="en-US" dirty="0" smtClean="0"/>
              <a:t>Leonard </a:t>
            </a:r>
            <a:r>
              <a:rPr lang="en-US" dirty="0" err="1" smtClean="0"/>
              <a:t>Adleman</a:t>
            </a:r>
            <a:r>
              <a:rPr lang="en-US" dirty="0" smtClean="0"/>
              <a:t> (Computer Science, Viterbi)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#1 in Game Design (Princeton Review)</a:t>
            </a:r>
          </a:p>
          <a:p>
            <a:pPr lvl="1"/>
            <a:r>
              <a:rPr lang="en-US" dirty="0" smtClean="0"/>
              <a:t>USC Games (Interactive Media and Games, Cinematic Arts &amp; Computer Science, Viterbi)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#3 in number of fellows of the Association for the Advancement of Artificial Intelligence</a:t>
            </a:r>
          </a:p>
          <a:p>
            <a:pPr lvl="1"/>
            <a:r>
              <a:rPr lang="en-US" dirty="0" smtClean="0"/>
              <a:t>Including newly elected president</a:t>
            </a:r>
          </a:p>
          <a:p>
            <a:pPr lvl="2"/>
            <a:r>
              <a:rPr lang="en-US" dirty="0" smtClean="0"/>
              <a:t>Yolanda Gil (ISI &amp; Computer Science, Viterbi)</a:t>
            </a:r>
          </a:p>
          <a:p>
            <a:pPr>
              <a:spcBef>
                <a:spcPts val="1200"/>
              </a:spcBef>
            </a:pPr>
            <a:r>
              <a:rPr lang="is-IS" dirty="0" smtClean="0"/>
              <a:t>#8 US University in supercomputing hardware</a:t>
            </a:r>
          </a:p>
          <a:p>
            <a:pPr>
              <a:spcBef>
                <a:spcPts val="1200"/>
              </a:spcBef>
            </a:pP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USC’s CS Funding Rank among US Universities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656473"/>
              </p:ext>
            </p:extLst>
          </p:nvPr>
        </p:nvGraphicFramePr>
        <p:xfrm>
          <a:off x="457200" y="148532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95039" y="6242270"/>
            <a:ext cx="6353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From https://</a:t>
            </a:r>
            <a:r>
              <a:rPr lang="en-US" sz="1600" dirty="0" err="1" smtClean="0"/>
              <a:t>ncsesdata.nsf.gov</a:t>
            </a:r>
            <a:r>
              <a:rPr lang="en-US" sz="1600" dirty="0" smtClean="0"/>
              <a:t>/herd/2014/html/HERD2014_DST_35.html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USC CS Ranking Among US Universities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834996"/>
              </p:ext>
            </p:extLst>
          </p:nvPr>
        </p:nvGraphicFramePr>
        <p:xfrm>
          <a:off x="457200" y="14087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26647" y="6210946"/>
            <a:ext cx="529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there was a tie, used average of all of those tied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916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Opportunity:</a:t>
            </a:r>
            <a:br>
              <a:rPr lang="en-US" sz="3600" dirty="0" smtClean="0"/>
            </a:br>
            <a:r>
              <a:rPr lang="en-US" sz="3600" dirty="0" smtClean="0"/>
              <a:t>A World-Class Computing Community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6719"/>
            <a:ext cx="8229600" cy="4931821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 smtClean="0"/>
              <a:t>Internally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More awareness of, and insight into, </a:t>
            </a:r>
            <a:r>
              <a:rPr lang="en-US" dirty="0"/>
              <a:t>what each </a:t>
            </a:r>
            <a:r>
              <a:rPr lang="en-US" dirty="0" smtClean="0"/>
              <a:t>are doing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Easier to pursue existing collaborations and to build new ones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In both research and education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Help </a:t>
            </a:r>
            <a:r>
              <a:rPr lang="en-US" dirty="0"/>
              <a:t>faculty and students </a:t>
            </a:r>
            <a:r>
              <a:rPr lang="en-US" dirty="0" smtClean="0"/>
              <a:t>reach their goals and potential</a:t>
            </a:r>
          </a:p>
          <a:p>
            <a:pPr>
              <a:spcBef>
                <a:spcPts val="1200"/>
              </a:spcBef>
            </a:pPr>
            <a:r>
              <a:rPr lang="en-US" sz="3300" dirty="0" smtClean="0"/>
              <a:t>Externally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Better overall appreciation of breadth and depth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Improved recognition and rankings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Consensus Top 10 nationally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Better recruitment of faculty, staff and students</a:t>
            </a:r>
          </a:p>
          <a:p>
            <a:pPr>
              <a:spcBef>
                <a:spcPts val="2000"/>
              </a:spcBef>
            </a:pPr>
            <a:r>
              <a:rPr lang="en-US" sz="3300" dirty="0" smtClean="0"/>
              <a:t>Establish leadership position at USC, nationally &amp; globally</a:t>
            </a:r>
          </a:p>
          <a:p>
            <a:pPr lvl="1"/>
            <a:r>
              <a:rPr lang="en-US" dirty="0" smtClean="0"/>
              <a:t>Leverage in building broader excellence across the  university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58F0-18B5-FF45-BAA7-C04D5221F8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8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1205</Words>
  <Application>Microsoft Office PowerPoint</Application>
  <PresentationFormat>On-screen Show (4:3)</PresentationFormat>
  <Paragraphs>212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Computing at USC: A Nascent Community</vt:lpstr>
      <vt:lpstr>What is Computing?</vt:lpstr>
      <vt:lpstr>Computing Includes, For Example</vt:lpstr>
      <vt:lpstr>Computing Includes, For Example</vt:lpstr>
      <vt:lpstr>Incomplete List of Relevant Elements at USC</vt:lpstr>
      <vt:lpstr>Selected Highlights from Computing at USC</vt:lpstr>
      <vt:lpstr>USC’s CS Funding Rank among US Universities</vt:lpstr>
      <vt:lpstr>USC CS Ranking Among US Universities</vt:lpstr>
      <vt:lpstr>Opportunity: A World-Class Computing Community</vt:lpstr>
      <vt:lpstr>Some Existing Community Fragments</vt:lpstr>
      <vt:lpstr>Challenges</vt:lpstr>
      <vt:lpstr>Some Things Tried across CS, ISI &amp; ICT</vt:lpstr>
      <vt:lpstr>Lessons</vt:lpstr>
      <vt:lpstr>Possible Community Structures</vt:lpstr>
      <vt:lpstr>Missing (&amp; Important Steps)</vt:lpstr>
    </vt:vector>
  </TitlesOfParts>
  <Company>USC/ICT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Rosenbloom</dc:creator>
  <cp:lastModifiedBy>Cannon, Paula</cp:lastModifiedBy>
  <cp:revision>412</cp:revision>
  <dcterms:created xsi:type="dcterms:W3CDTF">2016-07-31T16:57:26Z</dcterms:created>
  <dcterms:modified xsi:type="dcterms:W3CDTF">2016-09-16T19:34:27Z</dcterms:modified>
</cp:coreProperties>
</file>