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54" d="100"/>
          <a:sy n="54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academicsenate.usc.edu/committees/faculty-right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music.usc.edu/nick-stoubis/" TargetMode="External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21" Type="http://schemas.openxmlformats.org/officeDocument/2006/relationships/hyperlink" Target="https://music.usc.edu/lucinda-carver/" TargetMode="External"/><Relationship Id="rId7" Type="http://schemas.openxmlformats.org/officeDocument/2006/relationships/hyperlink" Target="https://www.chla.org/profile/rima-jubran-md-mph-macm" TargetMode="External"/><Relationship Id="rId12" Type="http://schemas.openxmlformats.org/officeDocument/2006/relationships/image" Target="../media/image6.png"/><Relationship Id="rId17" Type="http://schemas.openxmlformats.org/officeDocument/2006/relationships/hyperlink" Target="https://cinema.usc.edu/directories/profile.cfm?id=26191&amp;did=67&amp;referer" TargetMode="External"/><Relationship Id="rId25" Type="http://schemas.openxmlformats.org/officeDocument/2006/relationships/hyperlink" Target="https://viterbi.usc.edu/directory/faculty/Rowshan/Shahed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rossier.usc.edu/faculty/shafiqa-ahmadi/" TargetMode="External"/><Relationship Id="rId24" Type="http://schemas.openxmlformats.org/officeDocument/2006/relationships/image" Target="../media/image12.png"/><Relationship Id="rId5" Type="http://schemas.openxmlformats.org/officeDocument/2006/relationships/hyperlink" Target="https://chan.usc.edu/people/faculty/Ashley_Uyeshiro_Simon" TargetMode="External"/><Relationship Id="rId15" Type="http://schemas.openxmlformats.org/officeDocument/2006/relationships/hyperlink" Target="https://dornsife.usc.edu/cf/faculty-and-staff/faculty.cfm?pid=1020016" TargetMode="External"/><Relationship Id="rId23" Type="http://schemas.openxmlformats.org/officeDocument/2006/relationships/hyperlink" Target="https://dornsife.usc.edu/cf/faculty-and-staff/faculty.cfm?pid=1043363" TargetMode="External"/><Relationship Id="rId10" Type="http://schemas.openxmlformats.org/officeDocument/2006/relationships/image" Target="../media/image5.png"/><Relationship Id="rId19" Type="http://schemas.openxmlformats.org/officeDocument/2006/relationships/hyperlink" Target="https://providers.keckmedicine.org/provider/Jennifer+J.+Israel/205372" TargetMode="External"/><Relationship Id="rId4" Type="http://schemas.openxmlformats.org/officeDocument/2006/relationships/hyperlink" Target="https://dworakpeck.usc.edu/academics/faculty-directory/devon-brooks" TargetMode="External"/><Relationship Id="rId9" Type="http://schemas.openxmlformats.org/officeDocument/2006/relationships/hyperlink" Target="https://keck.usc.edu/faculty-search/kimberly-siegmund/" TargetMode="External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60C4F6-A0F3-4D98-9A29-6D463E1C5A20}"/>
              </a:ext>
            </a:extLst>
          </p:cNvPr>
          <p:cNvSpPr txBox="1"/>
          <p:nvPr/>
        </p:nvSpPr>
        <p:spPr>
          <a:xfrm>
            <a:off x="838200" y="332861"/>
            <a:ext cx="1051560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800000"/>
                </a:solidFill>
                <a:ea typeface="+mn-lt"/>
                <a:cs typeface="+mn-lt"/>
              </a:rPr>
              <a:t>FACULTY RIGHTS AND RESPONSIBILITIES (FR&amp;R)</a:t>
            </a:r>
          </a:p>
          <a:p>
            <a:pPr algn="ctr"/>
            <a:r>
              <a:rPr lang="en-US" sz="2400" dirty="0">
                <a:ea typeface="+mn-lt"/>
                <a:cs typeface="+mn-lt"/>
                <a:hlinkClick r:id="rId2"/>
              </a:rPr>
              <a:t>https://academicsenate.usc.edu/committees/faculty-rights/</a:t>
            </a:r>
            <a:endParaRPr lang="en-US" sz="2400" dirty="0">
              <a:cs typeface="Calibri"/>
            </a:endParaRP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F93FDE8A-6A73-46B8-BB3D-2F8A0FBED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8216"/>
            <a:ext cx="10515600" cy="4549331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200" b="1" dirty="0"/>
              <a:t>Faculty contemplating filing grievances under Chapter 7 of the Faculty Handbook can receive help defining issues and identifying the remedy desired.  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-"/>
            </a:pPr>
            <a:r>
              <a:rPr lang="en-US" sz="2200" dirty="0"/>
              <a:t>Grievances can be brought for any violation of rights provided by the Handbook, other policies, the law, or the individual’s faculty contract.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200" b="1" dirty="0"/>
              <a:t>Help on disputes or other problems with colleagues (as distinguished from grievances against an administrator). 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-"/>
            </a:pPr>
            <a:r>
              <a:rPr lang="en-US" sz="2200" dirty="0"/>
              <a:t>Committee serves as a panel on collegial problem-solving offering consultation and informal mediation to try to resolve such problems. 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200" b="1" dirty="0"/>
              <a:t>Consultation is meant to be confidential. </a:t>
            </a:r>
          </a:p>
          <a:p>
            <a:pPr marL="0" indent="0">
              <a:lnSpc>
                <a:spcPct val="120000"/>
              </a:lnSpc>
              <a:buNone/>
              <a:tabLst>
                <a:tab pos="457200" algn="l"/>
              </a:tabLst>
            </a:pPr>
            <a:r>
              <a:rPr lang="en-US" sz="2200" dirty="0">
                <a:latin typeface="MV Boli" panose="02000500030200090000" pitchFamily="2" charset="0"/>
                <a:cs typeface="MV Boli" panose="02000500030200090000" pitchFamily="2" charset="0"/>
              </a:rPr>
              <a:t>X</a:t>
            </a:r>
            <a:r>
              <a:rPr lang="en-US" sz="2200" dirty="0"/>
              <a:t>	</a:t>
            </a:r>
            <a:r>
              <a:rPr lang="en-US" sz="2200" b="1" dirty="0"/>
              <a:t>No legal advice is given.  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60C4F6-A0F3-4D98-9A29-6D463E1C5A20}"/>
              </a:ext>
            </a:extLst>
          </p:cNvPr>
          <p:cNvSpPr txBox="1"/>
          <p:nvPr/>
        </p:nvSpPr>
        <p:spPr>
          <a:xfrm>
            <a:off x="158855" y="378581"/>
            <a:ext cx="1186179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800000"/>
                </a:solidFill>
                <a:ea typeface="+mn-lt"/>
                <a:cs typeface="+mn-lt"/>
              </a:rPr>
              <a:t>FR Committee Members</a:t>
            </a:r>
          </a:p>
        </p:txBody>
      </p:sp>
      <p:pic>
        <p:nvPicPr>
          <p:cNvPr id="3" name="Picture 4" descr="A picture containing person, person, suit, indoor&#10;&#10;Description automatically generated">
            <a:extLst>
              <a:ext uri="{FF2B5EF4-FFF2-40B4-BE49-F238E27FC236}">
                <a16:creationId xmlns:a16="http://schemas.microsoft.com/office/drawing/2014/main" id="{D5FAE10F-EB8F-4224-A248-E741B88D02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4" b="30113"/>
          <a:stretch/>
        </p:blipFill>
        <p:spPr>
          <a:xfrm>
            <a:off x="147373" y="1396546"/>
            <a:ext cx="1848392" cy="1970721"/>
          </a:xfrm>
          <a:prstGeom prst="rect">
            <a:avLst/>
          </a:prstGeom>
        </p:spPr>
      </p:pic>
      <p:pic>
        <p:nvPicPr>
          <p:cNvPr id="5" name="Picture 5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EFC378DB-20F6-4E0D-BB8A-5581F4B04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256" y="1396932"/>
            <a:ext cx="1994202" cy="19680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E81454-E190-4448-A9ED-DD56D0AD770C}"/>
              </a:ext>
            </a:extLst>
          </p:cNvPr>
          <p:cNvSpPr txBox="1"/>
          <p:nvPr/>
        </p:nvSpPr>
        <p:spPr>
          <a:xfrm>
            <a:off x="88900" y="3364441"/>
            <a:ext cx="197061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ea typeface="+mn-lt"/>
                <a:cs typeface="+mn-lt"/>
                <a:hlinkClick r:id="rId4"/>
              </a:rPr>
              <a:t>Devon Brooks (Co-Chair)</a:t>
            </a:r>
            <a:endParaRPr lang="en-US" sz="1200" b="1" dirty="0">
              <a:cs typeface="Calibri"/>
              <a:hlinkClick r:id="rId4"/>
            </a:endParaRPr>
          </a:p>
          <a:p>
            <a:pPr algn="ctr"/>
            <a:r>
              <a:rPr lang="en-US" sz="1200" dirty="0">
                <a:ea typeface="+mn-lt"/>
                <a:cs typeface="+mn-lt"/>
              </a:rPr>
              <a:t>Suzanne </a:t>
            </a:r>
            <a:r>
              <a:rPr lang="en-US" sz="1200" dirty="0" err="1">
                <a:ea typeface="+mn-lt"/>
                <a:cs typeface="+mn-lt"/>
              </a:rPr>
              <a:t>Dworak</a:t>
            </a:r>
            <a:r>
              <a:rPr lang="en-US" sz="1200" dirty="0">
                <a:ea typeface="+mn-lt"/>
                <a:cs typeface="+mn-lt"/>
              </a:rPr>
              <a:t>-Peck </a:t>
            </a:r>
          </a:p>
          <a:p>
            <a:pPr algn="ctr"/>
            <a:r>
              <a:rPr lang="en-US" sz="1200" dirty="0">
                <a:ea typeface="+mn-lt"/>
                <a:cs typeface="+mn-lt"/>
              </a:rPr>
              <a:t>School of Social Work</a:t>
            </a:r>
            <a:endParaRPr lang="en-US" sz="1400" dirty="0">
              <a:cs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256337-D613-4CC5-B1A5-1F46C4E3A4AD}"/>
              </a:ext>
            </a:extLst>
          </p:cNvPr>
          <p:cNvSpPr txBox="1"/>
          <p:nvPr/>
        </p:nvSpPr>
        <p:spPr>
          <a:xfrm>
            <a:off x="1914526" y="3364440"/>
            <a:ext cx="247861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ea typeface="+mn-lt"/>
                <a:cs typeface="+mn-lt"/>
                <a:hlinkClick r:id="rId5"/>
              </a:rPr>
              <a:t>Ashley Uyeshiro Simon (Co-Chair)</a:t>
            </a:r>
            <a:endParaRPr lang="en-US" sz="1200" b="1">
              <a:ea typeface="+mn-lt"/>
              <a:cs typeface="+mn-lt"/>
            </a:endParaRPr>
          </a:p>
          <a:p>
            <a:pPr algn="ctr"/>
            <a:r>
              <a:rPr lang="en-US" sz="1200">
                <a:ea typeface="+mn-lt"/>
                <a:cs typeface="+mn-lt"/>
              </a:rPr>
              <a:t>USC Chan Division of Occupational Science and Occupational Therapy</a:t>
            </a:r>
            <a:endParaRPr lang="en-US"/>
          </a:p>
          <a:p>
            <a:pPr algn="ctr"/>
            <a:endParaRPr lang="en-US" sz="1200" dirty="0">
              <a:cs typeface="Calibri"/>
            </a:endParaRPr>
          </a:p>
        </p:txBody>
      </p:sp>
      <p:pic>
        <p:nvPicPr>
          <p:cNvPr id="8" name="Picture 8" descr="A picture containing person, outdoor, clothing, suit&#10;&#10;Description automatically generated">
            <a:extLst>
              <a:ext uri="{FF2B5EF4-FFF2-40B4-BE49-F238E27FC236}">
                <a16:creationId xmlns:a16="http://schemas.microsoft.com/office/drawing/2014/main" id="{B18392A5-8C27-4BDF-8B4F-698E11557C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900" y="1393548"/>
            <a:ext cx="1960034" cy="19648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06833E-50FB-4178-83C6-3121ABD37105}"/>
              </a:ext>
            </a:extLst>
          </p:cNvPr>
          <p:cNvSpPr txBox="1"/>
          <p:nvPr/>
        </p:nvSpPr>
        <p:spPr>
          <a:xfrm>
            <a:off x="4274608" y="3285065"/>
            <a:ext cx="19653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ea typeface="+mn-lt"/>
                <a:cs typeface="+mn-lt"/>
                <a:hlinkClick r:id="rId7"/>
              </a:rPr>
              <a:t>Rima Jubran</a:t>
            </a:r>
            <a:endParaRPr lang="en-US" b="1">
              <a:cs typeface="Calibri"/>
            </a:endParaRPr>
          </a:p>
          <a:p>
            <a:pPr algn="ctr"/>
            <a:r>
              <a:rPr lang="en-US" sz="1200">
                <a:ea typeface="+mn-lt"/>
                <a:cs typeface="+mn-lt"/>
              </a:rPr>
              <a:t>Keck School/CHLA</a:t>
            </a:r>
            <a:endParaRPr lang="en-US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02C0DC69-7C75-4CFA-868A-04A94B8F59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4817" y="1393436"/>
            <a:ext cx="1843617" cy="19703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856609-31FF-49B0-B099-7794E32CB8B4}"/>
              </a:ext>
            </a:extLst>
          </p:cNvPr>
          <p:cNvSpPr txBox="1"/>
          <p:nvPr/>
        </p:nvSpPr>
        <p:spPr>
          <a:xfrm>
            <a:off x="6301316" y="3285065"/>
            <a:ext cx="197061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ea typeface="+mn-lt"/>
                <a:cs typeface="+mn-lt"/>
                <a:hlinkClick r:id="rId9"/>
              </a:rPr>
              <a:t>Kimberly Siegmund</a:t>
            </a:r>
            <a:endParaRPr lang="en-US" b="1" dirty="0">
              <a:hlinkClick r:id="rId9"/>
            </a:endParaRPr>
          </a:p>
          <a:p>
            <a:pPr algn="ctr"/>
            <a:r>
              <a:rPr lang="en-US" sz="1200">
                <a:ea typeface="+mn-lt"/>
                <a:cs typeface="+mn-lt"/>
              </a:rPr>
              <a:t>Keck School/Population and Public Health Sciences</a:t>
            </a:r>
            <a:endParaRPr lang="en-US"/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2CBBF0E0-6CDD-46AC-9E07-5F9D7CEBCC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43900" y="1389576"/>
            <a:ext cx="1780117" cy="197805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55AA35D-72B6-4421-A68C-283560DC483B}"/>
              </a:ext>
            </a:extLst>
          </p:cNvPr>
          <p:cNvSpPr txBox="1"/>
          <p:nvPr/>
        </p:nvSpPr>
        <p:spPr>
          <a:xfrm>
            <a:off x="8248649" y="3285065"/>
            <a:ext cx="197061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ea typeface="+mn-lt"/>
                <a:cs typeface="+mn-lt"/>
                <a:hlinkClick r:id="rId11"/>
              </a:rPr>
              <a:t>Shafiqa Ahmadi</a:t>
            </a:r>
            <a:endParaRPr lang="en-US" b="1">
              <a:cs typeface="Calibri"/>
            </a:endParaRPr>
          </a:p>
          <a:p>
            <a:pPr algn="ctr"/>
            <a:r>
              <a:rPr lang="en-US" sz="1200">
                <a:ea typeface="+mn-lt"/>
                <a:cs typeface="+mn-lt"/>
              </a:rPr>
              <a:t>Rossier School of Education</a:t>
            </a:r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1EEDB231-60C2-4D0B-B248-9E607942F7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48900" y="1369996"/>
            <a:ext cx="1811867" cy="19801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5E6FFE-E9C0-49FF-BF07-E72C69E44D6A}"/>
              </a:ext>
            </a:extLst>
          </p:cNvPr>
          <p:cNvSpPr txBox="1"/>
          <p:nvPr/>
        </p:nvSpPr>
        <p:spPr>
          <a:xfrm>
            <a:off x="10169524" y="3285065"/>
            <a:ext cx="197061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ea typeface="+mn-lt"/>
                <a:cs typeface="+mn-lt"/>
                <a:hlinkClick r:id="rId13"/>
              </a:rPr>
              <a:t>Nick Stoubis</a:t>
            </a:r>
            <a:endParaRPr lang="en-US" b="1">
              <a:cs typeface="Calibri"/>
            </a:endParaRPr>
          </a:p>
          <a:p>
            <a:pPr algn="ctr"/>
            <a:r>
              <a:rPr lang="en-US" sz="1200">
                <a:ea typeface="+mn-lt"/>
                <a:cs typeface="+mn-lt"/>
              </a:rPr>
              <a:t>Thornton School of Music</a:t>
            </a:r>
            <a:endParaRPr lang="en-US"/>
          </a:p>
        </p:txBody>
      </p:sp>
      <p:pic>
        <p:nvPicPr>
          <p:cNvPr id="17" name="Picture 17" descr="A picture containing wall, clothing, person, indoor&#10;&#10;Description automatically generated">
            <a:extLst>
              <a:ext uri="{FF2B5EF4-FFF2-40B4-BE49-F238E27FC236}">
                <a16:creationId xmlns:a16="http://schemas.microsoft.com/office/drawing/2014/main" id="{F4FE6CEC-A220-41E0-AB40-55A0BC88C56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7691" y="4080933"/>
            <a:ext cx="1833034" cy="20087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23653FA-C3C3-4156-A915-8C704B32AD23}"/>
              </a:ext>
            </a:extLst>
          </p:cNvPr>
          <p:cNvSpPr txBox="1"/>
          <p:nvPr/>
        </p:nvSpPr>
        <p:spPr>
          <a:xfrm>
            <a:off x="9524" y="6015565"/>
            <a:ext cx="212936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ea typeface="+mn-lt"/>
                <a:cs typeface="+mn-lt"/>
                <a:hlinkClick r:id="rId15"/>
              </a:rPr>
              <a:t>Ange-Marie Hancock Alfaro</a:t>
            </a:r>
            <a:endParaRPr lang="en-US" b="1">
              <a:ea typeface="+mn-lt"/>
              <a:cs typeface="+mn-lt"/>
              <a:hlinkClick r:id="" action="ppaction://noaction"/>
            </a:endParaRPr>
          </a:p>
          <a:p>
            <a:pPr algn="ctr"/>
            <a:r>
              <a:rPr lang="en-US" sz="1200">
                <a:ea typeface="+mn-lt"/>
                <a:cs typeface="+mn-lt"/>
              </a:rPr>
              <a:t>Dornsife College/International </a:t>
            </a:r>
            <a:r>
              <a:rPr lang="en-US" sz="1200" dirty="0">
                <a:ea typeface="+mn-lt"/>
                <a:cs typeface="+mn-lt"/>
              </a:rPr>
              <a:t>Relations</a:t>
            </a:r>
            <a:endParaRPr lang="en-US" dirty="0">
              <a:cs typeface="Calibri"/>
            </a:endParaRPr>
          </a:p>
        </p:txBody>
      </p:sp>
      <p:pic>
        <p:nvPicPr>
          <p:cNvPr id="19" name="Picture 19" descr="A picture containing person, underwear&#10;&#10;Description automatically generated">
            <a:extLst>
              <a:ext uri="{FF2B5EF4-FFF2-40B4-BE49-F238E27FC236}">
                <a16:creationId xmlns:a16="http://schemas.microsoft.com/office/drawing/2014/main" id="{8684246D-14CD-40E5-A8D9-C62631C2AF8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42067" y="4082637"/>
            <a:ext cx="2007658" cy="20158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FC88468-366E-4E65-B342-9BB8A0B92522}"/>
              </a:ext>
            </a:extLst>
          </p:cNvPr>
          <p:cNvSpPr txBox="1"/>
          <p:nvPr/>
        </p:nvSpPr>
        <p:spPr>
          <a:xfrm>
            <a:off x="2089148" y="6015565"/>
            <a:ext cx="212936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ea typeface="+mn-lt"/>
                <a:cs typeface="+mn-lt"/>
                <a:hlinkClick r:id="rId17"/>
              </a:rPr>
              <a:t>Aniko Imre</a:t>
            </a:r>
            <a:endParaRPr lang="en-US" b="1">
              <a:cs typeface="Calibri"/>
            </a:endParaRPr>
          </a:p>
          <a:p>
            <a:pPr algn="ctr"/>
            <a:r>
              <a:rPr lang="en-US" sz="1200">
                <a:ea typeface="+mn-lt"/>
                <a:cs typeface="+mn-lt"/>
              </a:rPr>
              <a:t>Cinematic Arts</a:t>
            </a:r>
            <a:endParaRPr lang="en-US"/>
          </a:p>
        </p:txBody>
      </p:sp>
      <p:pic>
        <p:nvPicPr>
          <p:cNvPr id="21" name="Picture 21">
            <a:extLst>
              <a:ext uri="{FF2B5EF4-FFF2-40B4-BE49-F238E27FC236}">
                <a16:creationId xmlns:a16="http://schemas.microsoft.com/office/drawing/2014/main" id="{5E6D91AF-DD49-4736-9EF5-70868759A5A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11651" y="4074356"/>
            <a:ext cx="1896534" cy="201657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EF69B69-4873-4E88-B066-200C2392EC4E}"/>
              </a:ext>
            </a:extLst>
          </p:cNvPr>
          <p:cNvSpPr txBox="1"/>
          <p:nvPr/>
        </p:nvSpPr>
        <p:spPr>
          <a:xfrm>
            <a:off x="4195232" y="6015565"/>
            <a:ext cx="212936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ea typeface="+mn-lt"/>
                <a:cs typeface="+mn-lt"/>
                <a:hlinkClick r:id="rId19"/>
              </a:rPr>
              <a:t>Jennifer J. Israel</a:t>
            </a:r>
            <a:endParaRPr lang="en-US" b="1">
              <a:cs typeface="Calibri"/>
            </a:endParaRPr>
          </a:p>
          <a:p>
            <a:pPr algn="ctr"/>
            <a:r>
              <a:rPr lang="en-US" sz="1200">
                <a:ea typeface="+mn-lt"/>
                <a:cs typeface="+mn-lt"/>
              </a:rPr>
              <a:t>Keck School/Obstetrics and Gynecology</a:t>
            </a:r>
            <a:endParaRPr lang="en-US"/>
          </a:p>
        </p:txBody>
      </p:sp>
      <p:pic>
        <p:nvPicPr>
          <p:cNvPr id="24" name="Picture 24" descr="A picture containing person, music&#10;&#10;Description automatically generated">
            <a:extLst>
              <a:ext uri="{FF2B5EF4-FFF2-40B4-BE49-F238E27FC236}">
                <a16:creationId xmlns:a16="http://schemas.microsoft.com/office/drawing/2014/main" id="{4F7F91E6-5836-46CD-B574-52E4D29FE35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333067" y="4078433"/>
            <a:ext cx="1901826" cy="201371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377C7B6-C895-4BFF-9116-6BE3634A2C6A}"/>
              </a:ext>
            </a:extLst>
          </p:cNvPr>
          <p:cNvSpPr txBox="1"/>
          <p:nvPr/>
        </p:nvSpPr>
        <p:spPr>
          <a:xfrm>
            <a:off x="6216648" y="6015565"/>
            <a:ext cx="212936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ea typeface="+mn-lt"/>
                <a:cs typeface="+mn-lt"/>
                <a:hlinkClick r:id="rId21"/>
              </a:rPr>
              <a:t>Lucinda Carver</a:t>
            </a:r>
            <a:endParaRPr lang="en-US" b="1">
              <a:cs typeface="Calibri"/>
            </a:endParaRPr>
          </a:p>
          <a:p>
            <a:pPr algn="ctr"/>
            <a:r>
              <a:rPr lang="en-US" sz="1200">
                <a:ea typeface="+mn-lt"/>
                <a:cs typeface="+mn-lt"/>
              </a:rPr>
              <a:t>Thornton School of Music</a:t>
            </a:r>
            <a:endParaRPr lang="en-US"/>
          </a:p>
        </p:txBody>
      </p:sp>
      <p:pic>
        <p:nvPicPr>
          <p:cNvPr id="26" name="Picture 26" descr="A picture containing person, person, outdoor, wearing&#10;&#10;Description automatically generated">
            <a:extLst>
              <a:ext uri="{FF2B5EF4-FFF2-40B4-BE49-F238E27FC236}">
                <a16:creationId xmlns:a16="http://schemas.microsoft.com/office/drawing/2014/main" id="{40EA2B3A-FBDE-4A53-BF52-2D197C491885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-68" t="339" r="9039" b="-76"/>
          <a:stretch/>
        </p:blipFill>
        <p:spPr>
          <a:xfrm>
            <a:off x="8345223" y="4076897"/>
            <a:ext cx="1764926" cy="201012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4CCC791-E6A7-4F9D-A068-14863E48952E}"/>
              </a:ext>
            </a:extLst>
          </p:cNvPr>
          <p:cNvSpPr txBox="1"/>
          <p:nvPr/>
        </p:nvSpPr>
        <p:spPr>
          <a:xfrm>
            <a:off x="8163980" y="6015565"/>
            <a:ext cx="2129366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ea typeface="+mn-lt"/>
                <a:cs typeface="+mn-lt"/>
                <a:hlinkClick r:id="rId23"/>
              </a:rPr>
              <a:t>Devin Griffiths</a:t>
            </a:r>
            <a:endParaRPr lang="en-US"/>
          </a:p>
          <a:p>
            <a:pPr algn="ctr"/>
            <a:r>
              <a:rPr lang="en-US" sz="1200">
                <a:ea typeface="+mn-lt"/>
                <a:cs typeface="+mn-lt"/>
              </a:rPr>
              <a:t>Dornsife College</a:t>
            </a:r>
            <a:br>
              <a:rPr lang="en-US" dirty="0"/>
            </a:br>
            <a:endParaRPr lang="en-US">
              <a:cs typeface="Calibri" panose="020F0502020204030204"/>
            </a:endParaRPr>
          </a:p>
        </p:txBody>
      </p:sp>
      <p:pic>
        <p:nvPicPr>
          <p:cNvPr id="28" name="Picture 28">
            <a:extLst>
              <a:ext uri="{FF2B5EF4-FFF2-40B4-BE49-F238E27FC236}">
                <a16:creationId xmlns:a16="http://schemas.microsoft.com/office/drawing/2014/main" id="{7545F644-32F7-4C13-B4CF-E0E8B0E5F6E5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3992" t="156" r="6204" b="-452"/>
          <a:stretch/>
        </p:blipFill>
        <p:spPr>
          <a:xfrm>
            <a:off x="10244931" y="4075008"/>
            <a:ext cx="1812456" cy="201158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8CB0D34-5B2D-41F2-9915-C61D24113BEF}"/>
              </a:ext>
            </a:extLst>
          </p:cNvPr>
          <p:cNvSpPr txBox="1"/>
          <p:nvPr/>
        </p:nvSpPr>
        <p:spPr>
          <a:xfrm>
            <a:off x="10090147" y="6015565"/>
            <a:ext cx="212936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ea typeface="+mn-lt"/>
                <a:cs typeface="+mn-lt"/>
                <a:hlinkClick r:id="rId25"/>
              </a:rPr>
              <a:t>Shahed Rowshan</a:t>
            </a:r>
            <a:endParaRPr lang="en-US" b="1">
              <a:cs typeface="Calibri"/>
            </a:endParaRPr>
          </a:p>
          <a:p>
            <a:pPr algn="ctr"/>
            <a:r>
              <a:rPr lang="en-US" sz="1200">
                <a:ea typeface="+mn-lt"/>
                <a:cs typeface="+mn-lt"/>
              </a:rPr>
              <a:t>Viterbi School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06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215</Words>
  <Application>Microsoft Office PowerPoint</Application>
  <PresentationFormat>Widescreen</PresentationFormat>
  <Paragraphs>34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Courier New</vt:lpstr>
      <vt:lpstr>MV Boli</vt:lpstr>
      <vt:lpstr>Wingdings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Connie Roque</dc:creator>
  <cp:lastModifiedBy>Connie Roque</cp:lastModifiedBy>
  <cp:revision>214</cp:revision>
  <dcterms:created xsi:type="dcterms:W3CDTF">2021-11-15T08:01:15Z</dcterms:created>
  <dcterms:modified xsi:type="dcterms:W3CDTF">2021-12-07T23:22:31Z</dcterms:modified>
</cp:coreProperties>
</file>