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72" r:id="rId4"/>
    <p:sldId id="273" r:id="rId5"/>
    <p:sldId id="258" r:id="rId6"/>
    <p:sldId id="259" r:id="rId7"/>
    <p:sldId id="260" r:id="rId8"/>
    <p:sldId id="261" r:id="rId9"/>
    <p:sldId id="262" r:id="rId10"/>
    <p:sldId id="265" r:id="rId11"/>
    <p:sldId id="278" r:id="rId12"/>
    <p:sldId id="263" r:id="rId13"/>
    <p:sldId id="277" r:id="rId14"/>
    <p:sldId id="267" r:id="rId15"/>
    <p:sldId id="268" r:id="rId16"/>
    <p:sldId id="270" r:id="rId17"/>
    <p:sldId id="279" r:id="rId18"/>
    <p:sldId id="269"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71"/>
    <p:restoredTop sz="74234"/>
  </p:normalViewPr>
  <p:slideViewPr>
    <p:cSldViewPr snapToGrid="0" snapToObjects="1">
      <p:cViewPr varScale="1">
        <p:scale>
          <a:sx n="95" d="100"/>
          <a:sy n="95" d="100"/>
        </p:scale>
        <p:origin x="1552" y="184"/>
      </p:cViewPr>
      <p:guideLst/>
    </p:cSldViewPr>
  </p:slideViewPr>
  <p:notesTextViewPr>
    <p:cViewPr>
      <p:scale>
        <a:sx n="1" d="1"/>
        <a:sy n="1" d="1"/>
      </p:scale>
      <p:origin x="0" y="-6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Graduation</a:t>
            </a:r>
            <a:r>
              <a:rPr lang="en-US" baseline="0" dirty="0"/>
              <a:t> Rate (Percent)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Sheet1!$D$2</c:f>
              <c:strCache>
                <c:ptCount val="1"/>
                <c:pt idx="0">
                  <c:v>Black</c:v>
                </c:pt>
              </c:strCache>
            </c:strRef>
          </c:tx>
          <c:spPr>
            <a:solidFill>
              <a:schemeClr val="accent2"/>
            </a:solidFill>
            <a:ln>
              <a:noFill/>
            </a:ln>
            <a:effectLst/>
          </c:spPr>
          <c:invertIfNegative val="0"/>
          <c:cat>
            <c:strRef>
              <c:f>Sheet1!$B$3:$B$4</c:f>
              <c:strCache>
                <c:ptCount val="1"/>
                <c:pt idx="0">
                  <c:v>Graduation Rate (Percent)</c:v>
                </c:pt>
              </c:strCache>
            </c:strRef>
          </c:cat>
          <c:val>
            <c:numRef>
              <c:f>Sheet1!$D$3:$D$4</c:f>
              <c:numCache>
                <c:formatCode>General</c:formatCode>
                <c:ptCount val="2"/>
                <c:pt idx="0" formatCode="0%">
                  <c:v>0.86</c:v>
                </c:pt>
              </c:numCache>
            </c:numRef>
          </c:val>
          <c:extLst>
            <c:ext xmlns:c16="http://schemas.microsoft.com/office/drawing/2014/chart" uri="{C3380CC4-5D6E-409C-BE32-E72D297353CC}">
              <c16:uniqueId val="{00000001-B8CD-9240-83E9-688C7F347E8A}"/>
            </c:ext>
          </c:extLst>
        </c:ser>
        <c:ser>
          <c:idx val="2"/>
          <c:order val="1"/>
          <c:tx>
            <c:strRef>
              <c:f>Sheet1!$E$2</c:f>
              <c:strCache>
                <c:ptCount val="1"/>
                <c:pt idx="0">
                  <c:v>White</c:v>
                </c:pt>
              </c:strCache>
            </c:strRef>
          </c:tx>
          <c:spPr>
            <a:solidFill>
              <a:schemeClr val="accent3"/>
            </a:solidFill>
            <a:ln>
              <a:noFill/>
            </a:ln>
            <a:effectLst/>
          </c:spPr>
          <c:invertIfNegative val="0"/>
          <c:cat>
            <c:strRef>
              <c:f>Sheet1!$B$3:$B$4</c:f>
              <c:strCache>
                <c:ptCount val="1"/>
                <c:pt idx="0">
                  <c:v>Graduation Rate (Percent)</c:v>
                </c:pt>
              </c:strCache>
            </c:strRef>
          </c:cat>
          <c:val>
            <c:numRef>
              <c:f>Sheet1!$E$3:$E$4</c:f>
              <c:numCache>
                <c:formatCode>General</c:formatCode>
                <c:ptCount val="2"/>
                <c:pt idx="0" formatCode="0%">
                  <c:v>0.91</c:v>
                </c:pt>
              </c:numCache>
            </c:numRef>
          </c:val>
          <c:extLst>
            <c:ext xmlns:c16="http://schemas.microsoft.com/office/drawing/2014/chart" uri="{C3380CC4-5D6E-409C-BE32-E72D297353CC}">
              <c16:uniqueId val="{00000002-B8CD-9240-83E9-688C7F347E8A}"/>
            </c:ext>
          </c:extLst>
        </c:ser>
        <c:ser>
          <c:idx val="3"/>
          <c:order val="2"/>
          <c:tx>
            <c:strRef>
              <c:f>Sheet1!$F$2</c:f>
              <c:strCache>
                <c:ptCount val="1"/>
                <c:pt idx="0">
                  <c:v>Asian</c:v>
                </c:pt>
              </c:strCache>
            </c:strRef>
          </c:tx>
          <c:spPr>
            <a:solidFill>
              <a:schemeClr val="accent4"/>
            </a:solidFill>
            <a:ln>
              <a:noFill/>
            </a:ln>
            <a:effectLst/>
          </c:spPr>
          <c:invertIfNegative val="0"/>
          <c:cat>
            <c:strRef>
              <c:f>Sheet1!$B$3:$B$4</c:f>
              <c:strCache>
                <c:ptCount val="1"/>
                <c:pt idx="0">
                  <c:v>Graduation Rate (Percent)</c:v>
                </c:pt>
              </c:strCache>
            </c:strRef>
          </c:cat>
          <c:val>
            <c:numRef>
              <c:f>Sheet1!$F$3:$F$4</c:f>
              <c:numCache>
                <c:formatCode>General</c:formatCode>
                <c:ptCount val="2"/>
                <c:pt idx="0" formatCode="0%">
                  <c:v>0.94</c:v>
                </c:pt>
              </c:numCache>
            </c:numRef>
          </c:val>
          <c:extLst>
            <c:ext xmlns:c16="http://schemas.microsoft.com/office/drawing/2014/chart" uri="{C3380CC4-5D6E-409C-BE32-E72D297353CC}">
              <c16:uniqueId val="{00000004-B8CD-9240-83E9-688C7F347E8A}"/>
            </c:ext>
          </c:extLst>
        </c:ser>
        <c:ser>
          <c:idx val="4"/>
          <c:order val="3"/>
          <c:tx>
            <c:strRef>
              <c:f>Sheet1!$G$2</c:f>
              <c:strCache>
                <c:ptCount val="1"/>
                <c:pt idx="0">
                  <c:v>Latino</c:v>
                </c:pt>
              </c:strCache>
            </c:strRef>
          </c:tx>
          <c:spPr>
            <a:solidFill>
              <a:schemeClr val="accent5"/>
            </a:solidFill>
            <a:ln>
              <a:noFill/>
            </a:ln>
            <a:effectLst/>
          </c:spPr>
          <c:invertIfNegative val="0"/>
          <c:cat>
            <c:strRef>
              <c:f>Sheet1!$B$3:$B$4</c:f>
              <c:strCache>
                <c:ptCount val="1"/>
                <c:pt idx="0">
                  <c:v>Graduation Rate (Percent)</c:v>
                </c:pt>
              </c:strCache>
            </c:strRef>
          </c:cat>
          <c:val>
            <c:numRef>
              <c:f>Sheet1!$G$3:$G$4</c:f>
              <c:numCache>
                <c:formatCode>General</c:formatCode>
                <c:ptCount val="2"/>
                <c:pt idx="0" formatCode="0%">
                  <c:v>0.91</c:v>
                </c:pt>
              </c:numCache>
            </c:numRef>
          </c:val>
          <c:extLst>
            <c:ext xmlns:c16="http://schemas.microsoft.com/office/drawing/2014/chart" uri="{C3380CC4-5D6E-409C-BE32-E72D297353CC}">
              <c16:uniqueId val="{00000005-B8CD-9240-83E9-688C7F347E8A}"/>
            </c:ext>
          </c:extLst>
        </c:ser>
        <c:ser>
          <c:idx val="5"/>
          <c:order val="4"/>
          <c:tx>
            <c:strRef>
              <c:f>Sheet1!$H$2</c:f>
              <c:strCache>
                <c:ptCount val="1"/>
                <c:pt idx="0">
                  <c:v>Native Hawiian/Other Pacific Islander</c:v>
                </c:pt>
              </c:strCache>
            </c:strRef>
          </c:tx>
          <c:spPr>
            <a:solidFill>
              <a:schemeClr val="accent6"/>
            </a:solidFill>
            <a:ln>
              <a:noFill/>
            </a:ln>
            <a:effectLst/>
          </c:spPr>
          <c:invertIfNegative val="0"/>
          <c:cat>
            <c:strRef>
              <c:f>Sheet1!$B$3:$B$4</c:f>
              <c:strCache>
                <c:ptCount val="1"/>
                <c:pt idx="0">
                  <c:v>Graduation Rate (Percent)</c:v>
                </c:pt>
              </c:strCache>
            </c:strRef>
          </c:cat>
          <c:val>
            <c:numRef>
              <c:f>Sheet1!$H$3:$H$4</c:f>
              <c:numCache>
                <c:formatCode>General</c:formatCode>
                <c:ptCount val="2"/>
                <c:pt idx="0" formatCode="0%">
                  <c:v>0.82</c:v>
                </c:pt>
              </c:numCache>
            </c:numRef>
          </c:val>
          <c:extLst>
            <c:ext xmlns:c16="http://schemas.microsoft.com/office/drawing/2014/chart" uri="{C3380CC4-5D6E-409C-BE32-E72D297353CC}">
              <c16:uniqueId val="{00000006-B8CD-9240-83E9-688C7F347E8A}"/>
            </c:ext>
          </c:extLst>
        </c:ser>
        <c:ser>
          <c:idx val="6"/>
          <c:order val="5"/>
          <c:tx>
            <c:strRef>
              <c:f>Sheet1!$I$2</c:f>
              <c:strCache>
                <c:ptCount val="1"/>
                <c:pt idx="0">
                  <c:v>Native Indian/Alaska Native</c:v>
                </c:pt>
              </c:strCache>
            </c:strRef>
          </c:tx>
          <c:spPr>
            <a:solidFill>
              <a:schemeClr val="accent1">
                <a:lumMod val="60000"/>
              </a:schemeClr>
            </a:solidFill>
            <a:ln>
              <a:noFill/>
            </a:ln>
            <a:effectLst/>
          </c:spPr>
          <c:invertIfNegative val="0"/>
          <c:cat>
            <c:strRef>
              <c:f>Sheet1!$B$3:$B$4</c:f>
              <c:strCache>
                <c:ptCount val="1"/>
                <c:pt idx="0">
                  <c:v>Graduation Rate (Percent)</c:v>
                </c:pt>
              </c:strCache>
            </c:strRef>
          </c:cat>
          <c:val>
            <c:numRef>
              <c:f>Sheet1!$I$3:$I$4</c:f>
              <c:numCache>
                <c:formatCode>General</c:formatCode>
                <c:ptCount val="2"/>
                <c:pt idx="0" formatCode="0%">
                  <c:v>1</c:v>
                </c:pt>
              </c:numCache>
            </c:numRef>
          </c:val>
          <c:extLst>
            <c:ext xmlns:c16="http://schemas.microsoft.com/office/drawing/2014/chart" uri="{C3380CC4-5D6E-409C-BE32-E72D297353CC}">
              <c16:uniqueId val="{00000007-B8CD-9240-83E9-688C7F347E8A}"/>
            </c:ext>
          </c:extLst>
        </c:ser>
        <c:dLbls>
          <c:showLegendKey val="0"/>
          <c:showVal val="0"/>
          <c:showCatName val="0"/>
          <c:showSerName val="0"/>
          <c:showPercent val="0"/>
          <c:showBubbleSize val="0"/>
        </c:dLbls>
        <c:gapWidth val="219"/>
        <c:overlap val="-27"/>
        <c:axId val="523378511"/>
        <c:axId val="912925471"/>
      </c:barChart>
      <c:catAx>
        <c:axId val="523378511"/>
        <c:scaling>
          <c:orientation val="minMax"/>
        </c:scaling>
        <c:delete val="1"/>
        <c:axPos val="b"/>
        <c:numFmt formatCode="General" sourceLinked="1"/>
        <c:majorTickMark val="none"/>
        <c:minorTickMark val="none"/>
        <c:tickLblPos val="nextTo"/>
        <c:crossAx val="912925471"/>
        <c:crossesAt val="0"/>
        <c:auto val="1"/>
        <c:lblAlgn val="ctr"/>
        <c:lblOffset val="100"/>
        <c:noMultiLvlLbl val="0"/>
      </c:catAx>
      <c:valAx>
        <c:axId val="912925471"/>
        <c:scaling>
          <c:orientation val="minMax"/>
          <c:max val="1"/>
          <c:min val="0.65000000000000013"/>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3378511"/>
        <c:crosses val="autoZero"/>
        <c:crossBetween val="between"/>
      </c:valAx>
      <c:spPr>
        <a:solidFill>
          <a:schemeClr val="bg2"/>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2.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ata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ata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FE62DF-70F9-46AF-9A6D-F5EA5F3C737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943FD8A-05AC-42C1-A34D-238C9D1D8715}">
      <dgm:prSet/>
      <dgm:spPr/>
      <dgm:t>
        <a:bodyPr/>
        <a:lstStyle/>
        <a:p>
          <a:r>
            <a:rPr lang="en-US"/>
            <a:t>With input from the  Deans create a profile of college and school DEI leadership positions </a:t>
          </a:r>
        </a:p>
      </dgm:t>
    </dgm:pt>
    <dgm:pt modelId="{65CA6CEB-9FD2-4154-A382-2C81F9622E52}" type="parTrans" cxnId="{C1D7822D-B779-46A6-9AAF-3C5DEB533031}">
      <dgm:prSet/>
      <dgm:spPr/>
      <dgm:t>
        <a:bodyPr/>
        <a:lstStyle/>
        <a:p>
          <a:endParaRPr lang="en-US"/>
        </a:p>
      </dgm:t>
    </dgm:pt>
    <dgm:pt modelId="{F54B424D-6971-428C-9DE1-ABB6C1C3B778}" type="sibTrans" cxnId="{C1D7822D-B779-46A6-9AAF-3C5DEB533031}">
      <dgm:prSet/>
      <dgm:spPr/>
      <dgm:t>
        <a:bodyPr/>
        <a:lstStyle/>
        <a:p>
          <a:endParaRPr lang="en-US"/>
        </a:p>
      </dgm:t>
    </dgm:pt>
    <dgm:pt modelId="{A904AB7B-03E7-4444-AD67-50893A00558B}">
      <dgm:prSet/>
      <dgm:spPr/>
      <dgm:t>
        <a:bodyPr/>
        <a:lstStyle/>
        <a:p>
          <a:r>
            <a:rPr lang="en-US"/>
            <a:t>Collaborate with non-academic VPs to map out corresponding positions</a:t>
          </a:r>
        </a:p>
      </dgm:t>
    </dgm:pt>
    <dgm:pt modelId="{1EB42150-8098-4688-8231-E3F7E8A4C59E}" type="parTrans" cxnId="{68536ADB-7625-485D-A61E-6BC16BBF6BF2}">
      <dgm:prSet/>
      <dgm:spPr/>
      <dgm:t>
        <a:bodyPr/>
        <a:lstStyle/>
        <a:p>
          <a:endParaRPr lang="en-US"/>
        </a:p>
      </dgm:t>
    </dgm:pt>
    <dgm:pt modelId="{E6921FF2-C678-4739-8C96-5B77FD11A210}" type="sibTrans" cxnId="{68536ADB-7625-485D-A61E-6BC16BBF6BF2}">
      <dgm:prSet/>
      <dgm:spPr/>
      <dgm:t>
        <a:bodyPr/>
        <a:lstStyle/>
        <a:p>
          <a:endParaRPr lang="en-US"/>
        </a:p>
      </dgm:t>
    </dgm:pt>
    <dgm:pt modelId="{89F0D9B0-0C28-4470-ADF4-EB9BA12A70A5}">
      <dgm:prSet/>
      <dgm:spPr/>
      <dgm:t>
        <a:bodyPr/>
        <a:lstStyle/>
        <a:p>
          <a:r>
            <a:rPr lang="en-US"/>
            <a:t>Organize as the University Diversity and Inclusion Council</a:t>
          </a:r>
        </a:p>
      </dgm:t>
    </dgm:pt>
    <dgm:pt modelId="{37C450FC-1479-41A0-A81E-F813AE0A3825}" type="parTrans" cxnId="{324FAC07-3D82-476C-8B72-A7F166968999}">
      <dgm:prSet/>
      <dgm:spPr/>
      <dgm:t>
        <a:bodyPr/>
        <a:lstStyle/>
        <a:p>
          <a:endParaRPr lang="en-US"/>
        </a:p>
      </dgm:t>
    </dgm:pt>
    <dgm:pt modelId="{E8B7D34A-7949-44D9-9A33-4E2517F4512E}" type="sibTrans" cxnId="{324FAC07-3D82-476C-8B72-A7F166968999}">
      <dgm:prSet/>
      <dgm:spPr/>
      <dgm:t>
        <a:bodyPr/>
        <a:lstStyle/>
        <a:p>
          <a:endParaRPr lang="en-US"/>
        </a:p>
      </dgm:t>
    </dgm:pt>
    <dgm:pt modelId="{879EF002-AC23-46A7-8BC1-A411E68CFB98}" type="pres">
      <dgm:prSet presAssocID="{94FE62DF-70F9-46AF-9A6D-F5EA5F3C737F}" presName="root" presStyleCnt="0">
        <dgm:presLayoutVars>
          <dgm:dir/>
          <dgm:resizeHandles val="exact"/>
        </dgm:presLayoutVars>
      </dgm:prSet>
      <dgm:spPr/>
    </dgm:pt>
    <dgm:pt modelId="{2CAB487E-A6B1-4699-B68B-C8AC427A00B9}" type="pres">
      <dgm:prSet presAssocID="{C943FD8A-05AC-42C1-A34D-238C9D1D8715}" presName="compNode" presStyleCnt="0"/>
      <dgm:spPr/>
    </dgm:pt>
    <dgm:pt modelId="{63162084-491B-419A-8D25-39F15055F907}" type="pres">
      <dgm:prSet presAssocID="{C943FD8A-05AC-42C1-A34D-238C9D1D8715}" presName="bgRect" presStyleLbl="bgShp" presStyleIdx="0" presStyleCnt="3"/>
      <dgm:spPr/>
    </dgm:pt>
    <dgm:pt modelId="{48226947-CCBE-4BE6-920A-AD15294E78FD}" type="pres">
      <dgm:prSet presAssocID="{C943FD8A-05AC-42C1-A34D-238C9D1D871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79F040D7-DBCF-438A-8CE5-846FD4923630}" type="pres">
      <dgm:prSet presAssocID="{C943FD8A-05AC-42C1-A34D-238C9D1D8715}" presName="spaceRect" presStyleCnt="0"/>
      <dgm:spPr/>
    </dgm:pt>
    <dgm:pt modelId="{05E1FE01-F47E-4F83-B154-A9D3628D94E3}" type="pres">
      <dgm:prSet presAssocID="{C943FD8A-05AC-42C1-A34D-238C9D1D8715}" presName="parTx" presStyleLbl="revTx" presStyleIdx="0" presStyleCnt="3">
        <dgm:presLayoutVars>
          <dgm:chMax val="0"/>
          <dgm:chPref val="0"/>
        </dgm:presLayoutVars>
      </dgm:prSet>
      <dgm:spPr/>
    </dgm:pt>
    <dgm:pt modelId="{3EB9A9B9-F839-44D1-AC68-FEBC6CE67FB0}" type="pres">
      <dgm:prSet presAssocID="{F54B424D-6971-428C-9DE1-ABB6C1C3B778}" presName="sibTrans" presStyleCnt="0"/>
      <dgm:spPr/>
    </dgm:pt>
    <dgm:pt modelId="{5DB817FA-459D-4970-BD0F-881B6F62D93B}" type="pres">
      <dgm:prSet presAssocID="{A904AB7B-03E7-4444-AD67-50893A00558B}" presName="compNode" presStyleCnt="0"/>
      <dgm:spPr/>
    </dgm:pt>
    <dgm:pt modelId="{811C5A5D-671E-4ABF-81DB-BA6CE1C913A0}" type="pres">
      <dgm:prSet presAssocID="{A904AB7B-03E7-4444-AD67-50893A00558B}" presName="bgRect" presStyleLbl="bgShp" presStyleIdx="1" presStyleCnt="3"/>
      <dgm:spPr/>
    </dgm:pt>
    <dgm:pt modelId="{63CF5374-F91B-4DC2-A505-FE132DF97FFE}" type="pres">
      <dgm:prSet presAssocID="{A904AB7B-03E7-4444-AD67-50893A00558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071B4230-AEC7-4C3A-A74E-908FA81BCA0C}" type="pres">
      <dgm:prSet presAssocID="{A904AB7B-03E7-4444-AD67-50893A00558B}" presName="spaceRect" presStyleCnt="0"/>
      <dgm:spPr/>
    </dgm:pt>
    <dgm:pt modelId="{1B85F537-5B7D-491B-8F28-98C7273C7D82}" type="pres">
      <dgm:prSet presAssocID="{A904AB7B-03E7-4444-AD67-50893A00558B}" presName="parTx" presStyleLbl="revTx" presStyleIdx="1" presStyleCnt="3">
        <dgm:presLayoutVars>
          <dgm:chMax val="0"/>
          <dgm:chPref val="0"/>
        </dgm:presLayoutVars>
      </dgm:prSet>
      <dgm:spPr/>
    </dgm:pt>
    <dgm:pt modelId="{A147386C-9B1E-4E74-A268-898B4DCF8A5D}" type="pres">
      <dgm:prSet presAssocID="{E6921FF2-C678-4739-8C96-5B77FD11A210}" presName="sibTrans" presStyleCnt="0"/>
      <dgm:spPr/>
    </dgm:pt>
    <dgm:pt modelId="{951D6000-7ED1-4B3A-B0F2-6C01AF62EC93}" type="pres">
      <dgm:prSet presAssocID="{89F0D9B0-0C28-4470-ADF4-EB9BA12A70A5}" presName="compNode" presStyleCnt="0"/>
      <dgm:spPr/>
    </dgm:pt>
    <dgm:pt modelId="{AC361775-5933-496C-9D7A-3B7E494D1D5F}" type="pres">
      <dgm:prSet presAssocID="{89F0D9B0-0C28-4470-ADF4-EB9BA12A70A5}" presName="bgRect" presStyleLbl="bgShp" presStyleIdx="2" presStyleCnt="3"/>
      <dgm:spPr/>
    </dgm:pt>
    <dgm:pt modelId="{0A47FBFE-FB38-4CC1-97EC-5794BCF5A95D}" type="pres">
      <dgm:prSet presAssocID="{89F0D9B0-0C28-4470-ADF4-EB9BA12A70A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8F95EE56-982B-454F-9CF1-035213DDB281}" type="pres">
      <dgm:prSet presAssocID="{89F0D9B0-0C28-4470-ADF4-EB9BA12A70A5}" presName="spaceRect" presStyleCnt="0"/>
      <dgm:spPr/>
    </dgm:pt>
    <dgm:pt modelId="{9E2D0E9A-A6EE-4D66-A669-DAB24DB3E835}" type="pres">
      <dgm:prSet presAssocID="{89F0D9B0-0C28-4470-ADF4-EB9BA12A70A5}" presName="parTx" presStyleLbl="revTx" presStyleIdx="2" presStyleCnt="3">
        <dgm:presLayoutVars>
          <dgm:chMax val="0"/>
          <dgm:chPref val="0"/>
        </dgm:presLayoutVars>
      </dgm:prSet>
      <dgm:spPr/>
    </dgm:pt>
  </dgm:ptLst>
  <dgm:cxnLst>
    <dgm:cxn modelId="{324FAC07-3D82-476C-8B72-A7F166968999}" srcId="{94FE62DF-70F9-46AF-9A6D-F5EA5F3C737F}" destId="{89F0D9B0-0C28-4470-ADF4-EB9BA12A70A5}" srcOrd="2" destOrd="0" parTransId="{37C450FC-1479-41A0-A81E-F813AE0A3825}" sibTransId="{E8B7D34A-7949-44D9-9A33-4E2517F4512E}"/>
    <dgm:cxn modelId="{C1D7822D-B779-46A6-9AAF-3C5DEB533031}" srcId="{94FE62DF-70F9-46AF-9A6D-F5EA5F3C737F}" destId="{C943FD8A-05AC-42C1-A34D-238C9D1D8715}" srcOrd="0" destOrd="0" parTransId="{65CA6CEB-9FD2-4154-A382-2C81F9622E52}" sibTransId="{F54B424D-6971-428C-9DE1-ABB6C1C3B778}"/>
    <dgm:cxn modelId="{ECB90C37-6023-4976-B029-4B9A0E96DF71}" type="presOf" srcId="{C943FD8A-05AC-42C1-A34D-238C9D1D8715}" destId="{05E1FE01-F47E-4F83-B154-A9D3628D94E3}" srcOrd="0" destOrd="0" presId="urn:microsoft.com/office/officeart/2018/2/layout/IconVerticalSolidList"/>
    <dgm:cxn modelId="{4C0A1884-5CAD-4DC3-954E-38DBB382B69F}" type="presOf" srcId="{94FE62DF-70F9-46AF-9A6D-F5EA5F3C737F}" destId="{879EF002-AC23-46A7-8BC1-A411E68CFB98}" srcOrd="0" destOrd="0" presId="urn:microsoft.com/office/officeart/2018/2/layout/IconVerticalSolidList"/>
    <dgm:cxn modelId="{841496D1-9907-4E6D-854E-5DACFC513A10}" type="presOf" srcId="{A904AB7B-03E7-4444-AD67-50893A00558B}" destId="{1B85F537-5B7D-491B-8F28-98C7273C7D82}" srcOrd="0" destOrd="0" presId="urn:microsoft.com/office/officeart/2018/2/layout/IconVerticalSolidList"/>
    <dgm:cxn modelId="{68536ADB-7625-485D-A61E-6BC16BBF6BF2}" srcId="{94FE62DF-70F9-46AF-9A6D-F5EA5F3C737F}" destId="{A904AB7B-03E7-4444-AD67-50893A00558B}" srcOrd="1" destOrd="0" parTransId="{1EB42150-8098-4688-8231-E3F7E8A4C59E}" sibTransId="{E6921FF2-C678-4739-8C96-5B77FD11A210}"/>
    <dgm:cxn modelId="{7B33E2F4-3A66-47D8-AC9A-12E50258B18A}" type="presOf" srcId="{89F0D9B0-0C28-4470-ADF4-EB9BA12A70A5}" destId="{9E2D0E9A-A6EE-4D66-A669-DAB24DB3E835}" srcOrd="0" destOrd="0" presId="urn:microsoft.com/office/officeart/2018/2/layout/IconVerticalSolidList"/>
    <dgm:cxn modelId="{64D36ED6-907F-4021-8C01-0FD8D7DC6084}" type="presParOf" srcId="{879EF002-AC23-46A7-8BC1-A411E68CFB98}" destId="{2CAB487E-A6B1-4699-B68B-C8AC427A00B9}" srcOrd="0" destOrd="0" presId="urn:microsoft.com/office/officeart/2018/2/layout/IconVerticalSolidList"/>
    <dgm:cxn modelId="{98C3F4CF-C50D-4815-97D6-1387A288A852}" type="presParOf" srcId="{2CAB487E-A6B1-4699-B68B-C8AC427A00B9}" destId="{63162084-491B-419A-8D25-39F15055F907}" srcOrd="0" destOrd="0" presId="urn:microsoft.com/office/officeart/2018/2/layout/IconVerticalSolidList"/>
    <dgm:cxn modelId="{7304B890-82E6-48AD-8A53-7D7D20E8D4FF}" type="presParOf" srcId="{2CAB487E-A6B1-4699-B68B-C8AC427A00B9}" destId="{48226947-CCBE-4BE6-920A-AD15294E78FD}" srcOrd="1" destOrd="0" presId="urn:microsoft.com/office/officeart/2018/2/layout/IconVerticalSolidList"/>
    <dgm:cxn modelId="{5CA5CB34-B8F9-45EF-8280-D13B7D34A1B5}" type="presParOf" srcId="{2CAB487E-A6B1-4699-B68B-C8AC427A00B9}" destId="{79F040D7-DBCF-438A-8CE5-846FD4923630}" srcOrd="2" destOrd="0" presId="urn:microsoft.com/office/officeart/2018/2/layout/IconVerticalSolidList"/>
    <dgm:cxn modelId="{DE9879A0-6DEA-4861-AE60-09AC5744ECC7}" type="presParOf" srcId="{2CAB487E-A6B1-4699-B68B-C8AC427A00B9}" destId="{05E1FE01-F47E-4F83-B154-A9D3628D94E3}" srcOrd="3" destOrd="0" presId="urn:microsoft.com/office/officeart/2018/2/layout/IconVerticalSolidList"/>
    <dgm:cxn modelId="{BFB824C1-59FF-458B-B077-100F8F59BCFD}" type="presParOf" srcId="{879EF002-AC23-46A7-8BC1-A411E68CFB98}" destId="{3EB9A9B9-F839-44D1-AC68-FEBC6CE67FB0}" srcOrd="1" destOrd="0" presId="urn:microsoft.com/office/officeart/2018/2/layout/IconVerticalSolidList"/>
    <dgm:cxn modelId="{6C9F7776-660B-45A5-96EE-8F0E0FE1D973}" type="presParOf" srcId="{879EF002-AC23-46A7-8BC1-A411E68CFB98}" destId="{5DB817FA-459D-4970-BD0F-881B6F62D93B}" srcOrd="2" destOrd="0" presId="urn:microsoft.com/office/officeart/2018/2/layout/IconVerticalSolidList"/>
    <dgm:cxn modelId="{8A819CE0-28D6-4815-B33F-A3B6A4F76C97}" type="presParOf" srcId="{5DB817FA-459D-4970-BD0F-881B6F62D93B}" destId="{811C5A5D-671E-4ABF-81DB-BA6CE1C913A0}" srcOrd="0" destOrd="0" presId="urn:microsoft.com/office/officeart/2018/2/layout/IconVerticalSolidList"/>
    <dgm:cxn modelId="{62EFC3C0-07E4-435B-A57D-A64A7B484DF2}" type="presParOf" srcId="{5DB817FA-459D-4970-BD0F-881B6F62D93B}" destId="{63CF5374-F91B-4DC2-A505-FE132DF97FFE}" srcOrd="1" destOrd="0" presId="urn:microsoft.com/office/officeart/2018/2/layout/IconVerticalSolidList"/>
    <dgm:cxn modelId="{66C940B5-5A9D-4E55-9BB1-2890F8207AF9}" type="presParOf" srcId="{5DB817FA-459D-4970-BD0F-881B6F62D93B}" destId="{071B4230-AEC7-4C3A-A74E-908FA81BCA0C}" srcOrd="2" destOrd="0" presId="urn:microsoft.com/office/officeart/2018/2/layout/IconVerticalSolidList"/>
    <dgm:cxn modelId="{D78466C5-89CF-4F04-917B-BFE239D63C5F}" type="presParOf" srcId="{5DB817FA-459D-4970-BD0F-881B6F62D93B}" destId="{1B85F537-5B7D-491B-8F28-98C7273C7D82}" srcOrd="3" destOrd="0" presId="urn:microsoft.com/office/officeart/2018/2/layout/IconVerticalSolidList"/>
    <dgm:cxn modelId="{1C6975B0-8188-4590-B9CE-314DE9FCE3B4}" type="presParOf" srcId="{879EF002-AC23-46A7-8BC1-A411E68CFB98}" destId="{A147386C-9B1E-4E74-A268-898B4DCF8A5D}" srcOrd="3" destOrd="0" presId="urn:microsoft.com/office/officeart/2018/2/layout/IconVerticalSolidList"/>
    <dgm:cxn modelId="{A382B622-44F8-412C-865F-577757BEA2BB}" type="presParOf" srcId="{879EF002-AC23-46A7-8BC1-A411E68CFB98}" destId="{951D6000-7ED1-4B3A-B0F2-6C01AF62EC93}" srcOrd="4" destOrd="0" presId="urn:microsoft.com/office/officeart/2018/2/layout/IconVerticalSolidList"/>
    <dgm:cxn modelId="{3A6CA060-F37A-47D5-BE4D-FCBFB04AA4A3}" type="presParOf" srcId="{951D6000-7ED1-4B3A-B0F2-6C01AF62EC93}" destId="{AC361775-5933-496C-9D7A-3B7E494D1D5F}" srcOrd="0" destOrd="0" presId="urn:microsoft.com/office/officeart/2018/2/layout/IconVerticalSolidList"/>
    <dgm:cxn modelId="{2A1E7B97-AD89-4777-92F3-4BE6A6111BFC}" type="presParOf" srcId="{951D6000-7ED1-4B3A-B0F2-6C01AF62EC93}" destId="{0A47FBFE-FB38-4CC1-97EC-5794BCF5A95D}" srcOrd="1" destOrd="0" presId="urn:microsoft.com/office/officeart/2018/2/layout/IconVerticalSolidList"/>
    <dgm:cxn modelId="{5A8FC3FE-2E59-432B-90B7-677237874FEA}" type="presParOf" srcId="{951D6000-7ED1-4B3A-B0F2-6C01AF62EC93}" destId="{8F95EE56-982B-454F-9CF1-035213DDB281}" srcOrd="2" destOrd="0" presId="urn:microsoft.com/office/officeart/2018/2/layout/IconVerticalSolidList"/>
    <dgm:cxn modelId="{A478AAEC-B5FD-4AA9-BEBB-3B02855BEC22}" type="presParOf" srcId="{951D6000-7ED1-4B3A-B0F2-6C01AF62EC93}" destId="{9E2D0E9A-A6EE-4D66-A669-DAB24DB3E83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FE62DF-70F9-46AF-9A6D-F5EA5F3C737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9F0D9B0-0C28-4470-ADF4-EB9BA12A70A5}">
      <dgm:prSet/>
      <dgm:spPr/>
      <dgm:t>
        <a:bodyPr/>
        <a:lstStyle/>
        <a:p>
          <a:pPr>
            <a:lnSpc>
              <a:spcPct val="100000"/>
            </a:lnSpc>
          </a:pPr>
          <a:r>
            <a:rPr lang="en-US" dirty="0"/>
            <a:t>Partner with Student Affairs to create a network of the university’s various diverse student groups</a:t>
          </a:r>
        </a:p>
      </dgm:t>
    </dgm:pt>
    <dgm:pt modelId="{37C450FC-1479-41A0-A81E-F813AE0A3825}" type="parTrans" cxnId="{324FAC07-3D82-476C-8B72-A7F166968999}">
      <dgm:prSet/>
      <dgm:spPr/>
      <dgm:t>
        <a:bodyPr/>
        <a:lstStyle/>
        <a:p>
          <a:endParaRPr lang="en-US"/>
        </a:p>
      </dgm:t>
    </dgm:pt>
    <dgm:pt modelId="{E8B7D34A-7949-44D9-9A33-4E2517F4512E}" type="sibTrans" cxnId="{324FAC07-3D82-476C-8B72-A7F166968999}">
      <dgm:prSet/>
      <dgm:spPr/>
      <dgm:t>
        <a:bodyPr/>
        <a:lstStyle/>
        <a:p>
          <a:endParaRPr lang="en-US"/>
        </a:p>
      </dgm:t>
    </dgm:pt>
    <dgm:pt modelId="{879EF002-AC23-46A7-8BC1-A411E68CFB98}" type="pres">
      <dgm:prSet presAssocID="{94FE62DF-70F9-46AF-9A6D-F5EA5F3C737F}" presName="root" presStyleCnt="0">
        <dgm:presLayoutVars>
          <dgm:dir/>
          <dgm:resizeHandles val="exact"/>
        </dgm:presLayoutVars>
      </dgm:prSet>
      <dgm:spPr/>
    </dgm:pt>
    <dgm:pt modelId="{951D6000-7ED1-4B3A-B0F2-6C01AF62EC93}" type="pres">
      <dgm:prSet presAssocID="{89F0D9B0-0C28-4470-ADF4-EB9BA12A70A5}" presName="compNode" presStyleCnt="0"/>
      <dgm:spPr/>
    </dgm:pt>
    <dgm:pt modelId="{AC361775-5933-496C-9D7A-3B7E494D1D5F}" type="pres">
      <dgm:prSet presAssocID="{89F0D9B0-0C28-4470-ADF4-EB9BA12A70A5}" presName="bgRect" presStyleLbl="bgShp" presStyleIdx="0" presStyleCnt="1"/>
      <dgm:spPr/>
    </dgm:pt>
    <dgm:pt modelId="{0A47FBFE-FB38-4CC1-97EC-5794BCF5A95D}" type="pres">
      <dgm:prSet presAssocID="{89F0D9B0-0C28-4470-ADF4-EB9BA12A70A5}" presName="iconRect" presStyleLbl="node1" presStyleIdx="0" presStyleCnt="1"/>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8F95EE56-982B-454F-9CF1-035213DDB281}" type="pres">
      <dgm:prSet presAssocID="{89F0D9B0-0C28-4470-ADF4-EB9BA12A70A5}" presName="spaceRect" presStyleCnt="0"/>
      <dgm:spPr/>
    </dgm:pt>
    <dgm:pt modelId="{9E2D0E9A-A6EE-4D66-A669-DAB24DB3E835}" type="pres">
      <dgm:prSet presAssocID="{89F0D9B0-0C28-4470-ADF4-EB9BA12A70A5}" presName="parTx" presStyleLbl="revTx" presStyleIdx="0" presStyleCnt="1">
        <dgm:presLayoutVars>
          <dgm:chMax val="0"/>
          <dgm:chPref val="0"/>
        </dgm:presLayoutVars>
      </dgm:prSet>
      <dgm:spPr/>
    </dgm:pt>
  </dgm:ptLst>
  <dgm:cxnLst>
    <dgm:cxn modelId="{324FAC07-3D82-476C-8B72-A7F166968999}" srcId="{94FE62DF-70F9-46AF-9A6D-F5EA5F3C737F}" destId="{89F0D9B0-0C28-4470-ADF4-EB9BA12A70A5}" srcOrd="0" destOrd="0" parTransId="{37C450FC-1479-41A0-A81E-F813AE0A3825}" sibTransId="{E8B7D34A-7949-44D9-9A33-4E2517F4512E}"/>
    <dgm:cxn modelId="{4C0A1884-5CAD-4DC3-954E-38DBB382B69F}" type="presOf" srcId="{94FE62DF-70F9-46AF-9A6D-F5EA5F3C737F}" destId="{879EF002-AC23-46A7-8BC1-A411E68CFB98}" srcOrd="0" destOrd="0" presId="urn:microsoft.com/office/officeart/2018/2/layout/IconVerticalSolidList"/>
    <dgm:cxn modelId="{7B33E2F4-3A66-47D8-AC9A-12E50258B18A}" type="presOf" srcId="{89F0D9B0-0C28-4470-ADF4-EB9BA12A70A5}" destId="{9E2D0E9A-A6EE-4D66-A669-DAB24DB3E835}" srcOrd="0" destOrd="0" presId="urn:microsoft.com/office/officeart/2018/2/layout/IconVerticalSolidList"/>
    <dgm:cxn modelId="{A382B622-44F8-412C-865F-577757BEA2BB}" type="presParOf" srcId="{879EF002-AC23-46A7-8BC1-A411E68CFB98}" destId="{951D6000-7ED1-4B3A-B0F2-6C01AF62EC93}" srcOrd="0" destOrd="0" presId="urn:microsoft.com/office/officeart/2018/2/layout/IconVerticalSolidList"/>
    <dgm:cxn modelId="{3A6CA060-F37A-47D5-BE4D-FCBFB04AA4A3}" type="presParOf" srcId="{951D6000-7ED1-4B3A-B0F2-6C01AF62EC93}" destId="{AC361775-5933-496C-9D7A-3B7E494D1D5F}" srcOrd="0" destOrd="0" presId="urn:microsoft.com/office/officeart/2018/2/layout/IconVerticalSolidList"/>
    <dgm:cxn modelId="{2A1E7B97-AD89-4777-92F3-4BE6A6111BFC}" type="presParOf" srcId="{951D6000-7ED1-4B3A-B0F2-6C01AF62EC93}" destId="{0A47FBFE-FB38-4CC1-97EC-5794BCF5A95D}" srcOrd="1" destOrd="0" presId="urn:microsoft.com/office/officeart/2018/2/layout/IconVerticalSolidList"/>
    <dgm:cxn modelId="{5A8FC3FE-2E59-432B-90B7-677237874FEA}" type="presParOf" srcId="{951D6000-7ED1-4B3A-B0F2-6C01AF62EC93}" destId="{8F95EE56-982B-454F-9CF1-035213DDB281}" srcOrd="2" destOrd="0" presId="urn:microsoft.com/office/officeart/2018/2/layout/IconVerticalSolidList"/>
    <dgm:cxn modelId="{A478AAEC-B5FD-4AA9-BEBB-3B02855BEC22}" type="presParOf" srcId="{951D6000-7ED1-4B3A-B0F2-6C01AF62EC93}" destId="{9E2D0E9A-A6EE-4D66-A669-DAB24DB3E83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50A3AC-D59A-4243-ADBA-251DFADC8500}"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3D523BA6-5520-4A1A-B2D2-25B850EA4ED9}">
      <dgm:prSet/>
      <dgm:spPr/>
      <dgm:t>
        <a:bodyPr/>
        <a:lstStyle/>
        <a:p>
          <a:r>
            <a:rPr lang="en-US" dirty="0"/>
            <a:t>Trojans For Excellence</a:t>
          </a:r>
        </a:p>
      </dgm:t>
    </dgm:pt>
    <dgm:pt modelId="{FECA9382-2238-4ACF-8D6C-A3505375E4AB}" type="parTrans" cxnId="{4F31E969-FDFC-44EA-AAC7-6F2C3A59F29B}">
      <dgm:prSet/>
      <dgm:spPr/>
      <dgm:t>
        <a:bodyPr/>
        <a:lstStyle/>
        <a:p>
          <a:endParaRPr lang="en-US"/>
        </a:p>
      </dgm:t>
    </dgm:pt>
    <dgm:pt modelId="{997671A0-EAAA-4D97-B44A-2B2252AC460E}" type="sibTrans" cxnId="{4F31E969-FDFC-44EA-AAC7-6F2C3A59F29B}">
      <dgm:prSet/>
      <dgm:spPr/>
      <dgm:t>
        <a:bodyPr/>
        <a:lstStyle/>
        <a:p>
          <a:endParaRPr lang="en-US"/>
        </a:p>
      </dgm:t>
    </dgm:pt>
    <dgm:pt modelId="{1E9029AF-3700-4C19-8C9A-89CAD780F98B}">
      <dgm:prSet/>
      <dgm:spPr/>
      <dgm:t>
        <a:bodyPr/>
        <a:lstStyle/>
        <a:p>
          <a:r>
            <a:rPr lang="en-US"/>
            <a:t>Centralized DEI trainers</a:t>
          </a:r>
        </a:p>
      </dgm:t>
    </dgm:pt>
    <dgm:pt modelId="{BD716148-7846-4934-9812-73B82536A754}" type="parTrans" cxnId="{DB931D60-96F2-496B-9E6B-F5F4BB4115A1}">
      <dgm:prSet/>
      <dgm:spPr/>
      <dgm:t>
        <a:bodyPr/>
        <a:lstStyle/>
        <a:p>
          <a:endParaRPr lang="en-US"/>
        </a:p>
      </dgm:t>
    </dgm:pt>
    <dgm:pt modelId="{D18490E7-DBF6-4C61-9A2F-0D19C64AD30C}" type="sibTrans" cxnId="{DB931D60-96F2-496B-9E6B-F5F4BB4115A1}">
      <dgm:prSet/>
      <dgm:spPr/>
      <dgm:t>
        <a:bodyPr/>
        <a:lstStyle/>
        <a:p>
          <a:endParaRPr lang="en-US"/>
        </a:p>
      </dgm:t>
    </dgm:pt>
    <dgm:pt modelId="{6D2FD502-53B0-49F5-9BD0-8B54A018B5CD}">
      <dgm:prSet/>
      <dgm:spPr/>
      <dgm:t>
        <a:bodyPr/>
        <a:lstStyle/>
        <a:p>
          <a:r>
            <a:rPr lang="en-US" dirty="0"/>
            <a:t>Composed of faculty and staff</a:t>
          </a:r>
        </a:p>
      </dgm:t>
    </dgm:pt>
    <dgm:pt modelId="{A0E14790-55E8-47A0-93A6-99FCAD9AD9E2}" type="parTrans" cxnId="{B5BF34B8-744F-434D-97D4-7D1DCA462DAE}">
      <dgm:prSet/>
      <dgm:spPr/>
      <dgm:t>
        <a:bodyPr/>
        <a:lstStyle/>
        <a:p>
          <a:endParaRPr lang="en-US"/>
        </a:p>
      </dgm:t>
    </dgm:pt>
    <dgm:pt modelId="{19A0322B-F02D-45B4-A2CF-10693AE6A008}" type="sibTrans" cxnId="{B5BF34B8-744F-434D-97D4-7D1DCA462DAE}">
      <dgm:prSet/>
      <dgm:spPr/>
      <dgm:t>
        <a:bodyPr/>
        <a:lstStyle/>
        <a:p>
          <a:endParaRPr lang="en-US"/>
        </a:p>
      </dgm:t>
    </dgm:pt>
    <dgm:pt modelId="{0889EDDF-89A6-4106-B661-806B83800A3B}">
      <dgm:prSet/>
      <dgm:spPr/>
      <dgm:t>
        <a:bodyPr/>
        <a:lstStyle/>
        <a:p>
          <a:r>
            <a:rPr lang="en-US" dirty="0"/>
            <a:t>Available upon request with customizable training modules</a:t>
          </a:r>
        </a:p>
      </dgm:t>
    </dgm:pt>
    <dgm:pt modelId="{202F7F79-D58E-4D80-8876-53610B8F9B8D}" type="parTrans" cxnId="{BC5462B4-C2B3-4BCA-96D5-3EE892825363}">
      <dgm:prSet/>
      <dgm:spPr/>
      <dgm:t>
        <a:bodyPr/>
        <a:lstStyle/>
        <a:p>
          <a:endParaRPr lang="en-US"/>
        </a:p>
      </dgm:t>
    </dgm:pt>
    <dgm:pt modelId="{1896D699-97D9-4E55-BD2B-41CA70429DB8}" type="sibTrans" cxnId="{BC5462B4-C2B3-4BCA-96D5-3EE892825363}">
      <dgm:prSet/>
      <dgm:spPr/>
      <dgm:t>
        <a:bodyPr/>
        <a:lstStyle/>
        <a:p>
          <a:endParaRPr lang="en-US"/>
        </a:p>
      </dgm:t>
    </dgm:pt>
    <dgm:pt modelId="{89B0EACE-A20D-4EA2-8790-BD878595E40F}">
      <dgm:prSet/>
      <dgm:spPr/>
      <dgm:t>
        <a:bodyPr/>
        <a:lstStyle/>
        <a:p>
          <a:r>
            <a:rPr lang="en-US"/>
            <a:t>Yearly cohorts with stipends</a:t>
          </a:r>
        </a:p>
      </dgm:t>
    </dgm:pt>
    <dgm:pt modelId="{92158825-1B40-47BF-8D68-F26C60F90A8D}" type="parTrans" cxnId="{3B113B76-6603-4332-A49D-215745F68C15}">
      <dgm:prSet/>
      <dgm:spPr/>
      <dgm:t>
        <a:bodyPr/>
        <a:lstStyle/>
        <a:p>
          <a:endParaRPr lang="en-US"/>
        </a:p>
      </dgm:t>
    </dgm:pt>
    <dgm:pt modelId="{0BE735B6-60D6-45DD-91EB-9CA0370B49D5}" type="sibTrans" cxnId="{3B113B76-6603-4332-A49D-215745F68C15}">
      <dgm:prSet/>
      <dgm:spPr/>
      <dgm:t>
        <a:bodyPr/>
        <a:lstStyle/>
        <a:p>
          <a:endParaRPr lang="en-US"/>
        </a:p>
      </dgm:t>
    </dgm:pt>
    <dgm:pt modelId="{F2F23507-7073-4023-959B-2A1665849DC1}">
      <dgm:prSet/>
      <dgm:spPr/>
      <dgm:t>
        <a:bodyPr/>
        <a:lstStyle/>
        <a:p>
          <a:r>
            <a:rPr lang="en-US"/>
            <a:t>Search Advocates</a:t>
          </a:r>
        </a:p>
      </dgm:t>
    </dgm:pt>
    <dgm:pt modelId="{152DA04A-A9DD-4302-8201-976F0FA34AE5}" type="parTrans" cxnId="{79A4C6CA-AD7D-44F4-9F94-4DB882A652F5}">
      <dgm:prSet/>
      <dgm:spPr/>
      <dgm:t>
        <a:bodyPr/>
        <a:lstStyle/>
        <a:p>
          <a:endParaRPr lang="en-US"/>
        </a:p>
      </dgm:t>
    </dgm:pt>
    <dgm:pt modelId="{D385221B-8922-4467-93E7-0AB2704747DF}" type="sibTrans" cxnId="{79A4C6CA-AD7D-44F4-9F94-4DB882A652F5}">
      <dgm:prSet/>
      <dgm:spPr/>
      <dgm:t>
        <a:bodyPr/>
        <a:lstStyle/>
        <a:p>
          <a:endParaRPr lang="en-US"/>
        </a:p>
      </dgm:t>
    </dgm:pt>
    <dgm:pt modelId="{95C17CF9-B0BC-41F4-A803-33DCF269E146}">
      <dgm:prSet/>
      <dgm:spPr/>
      <dgm:t>
        <a:bodyPr/>
        <a:lstStyle/>
        <a:p>
          <a:r>
            <a:rPr lang="en-US"/>
            <a:t>Embedded hiring support for hiring managers and search committees</a:t>
          </a:r>
        </a:p>
      </dgm:t>
    </dgm:pt>
    <dgm:pt modelId="{832F754B-1275-432D-B704-5F4EBAF6FCF3}" type="parTrans" cxnId="{C7C5E154-55C0-45AD-93E3-69AE9AF8D786}">
      <dgm:prSet/>
      <dgm:spPr/>
      <dgm:t>
        <a:bodyPr/>
        <a:lstStyle/>
        <a:p>
          <a:endParaRPr lang="en-US"/>
        </a:p>
      </dgm:t>
    </dgm:pt>
    <dgm:pt modelId="{685E7107-123B-4908-99A4-73865472E501}" type="sibTrans" cxnId="{C7C5E154-55C0-45AD-93E3-69AE9AF8D786}">
      <dgm:prSet/>
      <dgm:spPr/>
      <dgm:t>
        <a:bodyPr/>
        <a:lstStyle/>
        <a:p>
          <a:endParaRPr lang="en-US"/>
        </a:p>
      </dgm:t>
    </dgm:pt>
    <dgm:pt modelId="{F6E8590D-A5F4-4512-BB60-0DB6FD544F78}">
      <dgm:prSet/>
      <dgm:spPr/>
      <dgm:t>
        <a:bodyPr/>
        <a:lstStyle/>
        <a:p>
          <a:r>
            <a:rPr lang="en-US" dirty="0"/>
            <a:t>Composed of faculty and staff</a:t>
          </a:r>
        </a:p>
      </dgm:t>
    </dgm:pt>
    <dgm:pt modelId="{1ED254DB-C11D-4B08-9C27-71B198A47D3B}" type="parTrans" cxnId="{28AB6952-684A-4667-A6B1-3385E42CB01D}">
      <dgm:prSet/>
      <dgm:spPr/>
      <dgm:t>
        <a:bodyPr/>
        <a:lstStyle/>
        <a:p>
          <a:endParaRPr lang="en-US"/>
        </a:p>
      </dgm:t>
    </dgm:pt>
    <dgm:pt modelId="{8340DE63-F041-4A13-8B9D-576ED606F90E}" type="sibTrans" cxnId="{28AB6952-684A-4667-A6B1-3385E42CB01D}">
      <dgm:prSet/>
      <dgm:spPr/>
      <dgm:t>
        <a:bodyPr/>
        <a:lstStyle/>
        <a:p>
          <a:endParaRPr lang="en-US"/>
        </a:p>
      </dgm:t>
    </dgm:pt>
    <dgm:pt modelId="{FABDC960-E528-4182-AE07-193FE702C018}">
      <dgm:prSet/>
      <dgm:spPr/>
      <dgm:t>
        <a:bodyPr/>
        <a:lstStyle/>
        <a:p>
          <a:r>
            <a:rPr lang="en-US" dirty="0"/>
            <a:t>Available upon request</a:t>
          </a:r>
        </a:p>
      </dgm:t>
    </dgm:pt>
    <dgm:pt modelId="{58FF1CA7-32BF-43CB-81FE-294B0308BCBB}" type="parTrans" cxnId="{409DFC5E-C4B2-436A-A724-14FEFD06C833}">
      <dgm:prSet/>
      <dgm:spPr/>
      <dgm:t>
        <a:bodyPr/>
        <a:lstStyle/>
        <a:p>
          <a:endParaRPr lang="en-US"/>
        </a:p>
      </dgm:t>
    </dgm:pt>
    <dgm:pt modelId="{7C66F872-D106-449C-9474-AE842DF111FD}" type="sibTrans" cxnId="{409DFC5E-C4B2-436A-A724-14FEFD06C833}">
      <dgm:prSet/>
      <dgm:spPr/>
      <dgm:t>
        <a:bodyPr/>
        <a:lstStyle/>
        <a:p>
          <a:endParaRPr lang="en-US"/>
        </a:p>
      </dgm:t>
    </dgm:pt>
    <dgm:pt modelId="{D6CA646E-A212-404B-BDD0-9EF160684E7C}">
      <dgm:prSet/>
      <dgm:spPr/>
      <dgm:t>
        <a:bodyPr/>
        <a:lstStyle/>
        <a:p>
          <a:r>
            <a:rPr lang="en-US" dirty="0"/>
            <a:t>Yearly cohorts with stipends</a:t>
          </a:r>
        </a:p>
      </dgm:t>
    </dgm:pt>
    <dgm:pt modelId="{DEBA2931-BB9F-4865-A99E-025EAD261C0D}" type="parTrans" cxnId="{B46BD584-0087-4B86-AC94-1C13B38A7261}">
      <dgm:prSet/>
      <dgm:spPr/>
      <dgm:t>
        <a:bodyPr/>
        <a:lstStyle/>
        <a:p>
          <a:endParaRPr lang="en-US"/>
        </a:p>
      </dgm:t>
    </dgm:pt>
    <dgm:pt modelId="{D98D2B87-A1CB-45F7-B484-C8B15680BA11}" type="sibTrans" cxnId="{B46BD584-0087-4B86-AC94-1C13B38A7261}">
      <dgm:prSet/>
      <dgm:spPr/>
      <dgm:t>
        <a:bodyPr/>
        <a:lstStyle/>
        <a:p>
          <a:endParaRPr lang="en-US"/>
        </a:p>
      </dgm:t>
    </dgm:pt>
    <dgm:pt modelId="{E2261317-6919-754F-8385-1110E79D91BA}">
      <dgm:prSet/>
      <dgm:spPr/>
      <dgm:t>
        <a:bodyPr/>
        <a:lstStyle/>
        <a:p>
          <a:r>
            <a:rPr lang="en-US" dirty="0"/>
            <a:t>Community Healing Corps</a:t>
          </a:r>
        </a:p>
      </dgm:t>
    </dgm:pt>
    <dgm:pt modelId="{7745E873-C2EE-194B-B637-6AA230F3B201}" type="parTrans" cxnId="{A047EA0E-296F-8F40-BEED-C790B5DDB7EA}">
      <dgm:prSet/>
      <dgm:spPr/>
      <dgm:t>
        <a:bodyPr/>
        <a:lstStyle/>
        <a:p>
          <a:endParaRPr lang="en-US"/>
        </a:p>
      </dgm:t>
    </dgm:pt>
    <dgm:pt modelId="{EFEDAFBC-263D-DF4D-B8AD-63571B31ED63}" type="sibTrans" cxnId="{A047EA0E-296F-8F40-BEED-C790B5DDB7EA}">
      <dgm:prSet/>
      <dgm:spPr/>
      <dgm:t>
        <a:bodyPr/>
        <a:lstStyle/>
        <a:p>
          <a:endParaRPr lang="en-US"/>
        </a:p>
      </dgm:t>
    </dgm:pt>
    <dgm:pt modelId="{BED31474-CF55-5443-8078-26BE98D9A63B}">
      <dgm:prSet/>
      <dgm:spPr/>
      <dgm:t>
        <a:bodyPr/>
        <a:lstStyle/>
        <a:p>
          <a:pPr>
            <a:buFont typeface="Arial" panose="020B0604020202020204" pitchFamily="34" charset="0"/>
            <a:buChar char="•"/>
          </a:pPr>
          <a:r>
            <a:rPr lang="en-US" b="0" i="0" u="none" dirty="0"/>
            <a:t>50 hours of advanced training and formal certification process</a:t>
          </a:r>
          <a:endParaRPr lang="en-US" dirty="0"/>
        </a:p>
      </dgm:t>
    </dgm:pt>
    <dgm:pt modelId="{D57365DE-6874-A242-9268-55B611FFEB99}" type="parTrans" cxnId="{78385789-D324-2245-BF9B-8D8B4F16F469}">
      <dgm:prSet/>
      <dgm:spPr/>
      <dgm:t>
        <a:bodyPr/>
        <a:lstStyle/>
        <a:p>
          <a:endParaRPr lang="en-US"/>
        </a:p>
      </dgm:t>
    </dgm:pt>
    <dgm:pt modelId="{8FCEEF92-388C-3E43-A8FF-D0925443283A}" type="sibTrans" cxnId="{78385789-D324-2245-BF9B-8D8B4F16F469}">
      <dgm:prSet/>
      <dgm:spPr/>
      <dgm:t>
        <a:bodyPr/>
        <a:lstStyle/>
        <a:p>
          <a:endParaRPr lang="en-US"/>
        </a:p>
      </dgm:t>
    </dgm:pt>
    <dgm:pt modelId="{E7A50449-A54B-4940-85B9-2A6942B3DE32}">
      <dgm:prSet/>
      <dgm:spPr/>
      <dgm:t>
        <a:bodyPr/>
        <a:lstStyle/>
        <a:p>
          <a:pPr>
            <a:buFont typeface="Arial" panose="020B0604020202020204" pitchFamily="34" charset="0"/>
            <a:buChar char="•"/>
          </a:pPr>
          <a:r>
            <a:rPr lang="en-US" b="0" i="0" u="none" dirty="0"/>
            <a:t>Centralized Restorative Community Builders</a:t>
          </a:r>
        </a:p>
      </dgm:t>
    </dgm:pt>
    <dgm:pt modelId="{C6688E8E-1DAC-F945-97FE-1ED3B21E7FC6}" type="parTrans" cxnId="{3712BB4D-1C05-A343-ADEA-E00DB274AE61}">
      <dgm:prSet/>
      <dgm:spPr/>
      <dgm:t>
        <a:bodyPr/>
        <a:lstStyle/>
        <a:p>
          <a:endParaRPr lang="en-US"/>
        </a:p>
      </dgm:t>
    </dgm:pt>
    <dgm:pt modelId="{AD9C3F79-3AA9-6747-83EA-87861F9A1ECF}" type="sibTrans" cxnId="{3712BB4D-1C05-A343-ADEA-E00DB274AE61}">
      <dgm:prSet/>
      <dgm:spPr/>
      <dgm:t>
        <a:bodyPr/>
        <a:lstStyle/>
        <a:p>
          <a:endParaRPr lang="en-US"/>
        </a:p>
      </dgm:t>
    </dgm:pt>
    <dgm:pt modelId="{5D202B2F-CB98-DC4C-8B43-866046135261}">
      <dgm:prSet/>
      <dgm:spPr/>
      <dgm:t>
        <a:bodyPr/>
        <a:lstStyle/>
        <a:p>
          <a:pPr>
            <a:buFont typeface="Arial" panose="020B0604020202020204" pitchFamily="34" charset="0"/>
            <a:buChar char="•"/>
          </a:pPr>
          <a:r>
            <a:rPr lang="en-US" b="0" i="0" u="none" dirty="0"/>
            <a:t>Composed of Faculty and Staff</a:t>
          </a:r>
        </a:p>
      </dgm:t>
    </dgm:pt>
    <dgm:pt modelId="{DA559735-D9FD-F94B-ABA4-DFB4436AC385}" type="parTrans" cxnId="{46384E25-51D9-1443-9112-337A0CE67F23}">
      <dgm:prSet/>
      <dgm:spPr/>
      <dgm:t>
        <a:bodyPr/>
        <a:lstStyle/>
        <a:p>
          <a:endParaRPr lang="en-US"/>
        </a:p>
      </dgm:t>
    </dgm:pt>
    <dgm:pt modelId="{19623024-9AC4-6D4D-9B06-E32663368F03}" type="sibTrans" cxnId="{46384E25-51D9-1443-9112-337A0CE67F23}">
      <dgm:prSet/>
      <dgm:spPr/>
      <dgm:t>
        <a:bodyPr/>
        <a:lstStyle/>
        <a:p>
          <a:endParaRPr lang="en-US"/>
        </a:p>
      </dgm:t>
    </dgm:pt>
    <dgm:pt modelId="{ED5D406C-B94F-5D4F-B44B-85D762B856C2}">
      <dgm:prSet/>
      <dgm:spPr/>
      <dgm:t>
        <a:bodyPr/>
        <a:lstStyle/>
        <a:p>
          <a:pPr>
            <a:buFont typeface="Arial" panose="020B0604020202020204" pitchFamily="34" charset="0"/>
            <a:buChar char="•"/>
          </a:pPr>
          <a:r>
            <a:rPr lang="en-US" b="0" i="0" u="none" dirty="0"/>
            <a:t>Available upon request after case review and intake interviews</a:t>
          </a:r>
        </a:p>
      </dgm:t>
    </dgm:pt>
    <dgm:pt modelId="{D2135DA6-8A70-B048-B29B-576332EAEFD1}" type="parTrans" cxnId="{2822C201-03F7-D048-AA67-A4C62E1D2BA1}">
      <dgm:prSet/>
      <dgm:spPr/>
      <dgm:t>
        <a:bodyPr/>
        <a:lstStyle/>
        <a:p>
          <a:endParaRPr lang="en-US"/>
        </a:p>
      </dgm:t>
    </dgm:pt>
    <dgm:pt modelId="{18CF2911-458E-1D40-AEA3-19F967AB742F}" type="sibTrans" cxnId="{2822C201-03F7-D048-AA67-A4C62E1D2BA1}">
      <dgm:prSet/>
      <dgm:spPr/>
      <dgm:t>
        <a:bodyPr/>
        <a:lstStyle/>
        <a:p>
          <a:endParaRPr lang="en-US"/>
        </a:p>
      </dgm:t>
    </dgm:pt>
    <dgm:pt modelId="{86E5786B-E339-1146-927E-5CE44BD5A42D}">
      <dgm:prSet/>
      <dgm:spPr/>
      <dgm:t>
        <a:bodyPr/>
        <a:lstStyle/>
        <a:p>
          <a:r>
            <a:rPr lang="en-US" dirty="0"/>
            <a:t>Annual Diversity Report</a:t>
          </a:r>
        </a:p>
      </dgm:t>
    </dgm:pt>
    <dgm:pt modelId="{7B276561-A0EC-D948-A2F4-9F44DDEABF05}" type="parTrans" cxnId="{D151CC22-4C31-B84C-8122-14D19B0B97D3}">
      <dgm:prSet/>
      <dgm:spPr/>
      <dgm:t>
        <a:bodyPr/>
        <a:lstStyle/>
        <a:p>
          <a:endParaRPr lang="en-US"/>
        </a:p>
      </dgm:t>
    </dgm:pt>
    <dgm:pt modelId="{5620DF10-68A5-FC44-BCE9-EA38F5B7FD6D}" type="sibTrans" cxnId="{D151CC22-4C31-B84C-8122-14D19B0B97D3}">
      <dgm:prSet/>
      <dgm:spPr/>
      <dgm:t>
        <a:bodyPr/>
        <a:lstStyle/>
        <a:p>
          <a:endParaRPr lang="en-US"/>
        </a:p>
      </dgm:t>
    </dgm:pt>
    <dgm:pt modelId="{BC9386AF-96FD-2D4B-880C-E2D1A74BF380}">
      <dgm:prSet/>
      <dgm:spPr/>
      <dgm:t>
        <a:bodyPr/>
        <a:lstStyle/>
        <a:p>
          <a:r>
            <a:rPr lang="en-US" dirty="0"/>
            <a:t>Existing Data from institutional research.</a:t>
          </a:r>
        </a:p>
      </dgm:t>
    </dgm:pt>
    <dgm:pt modelId="{B63D367C-D468-D445-A55C-A3D32055FDBB}" type="parTrans" cxnId="{1FF52ACB-0AAD-384F-93FC-FD2D61CFECD1}">
      <dgm:prSet/>
      <dgm:spPr/>
      <dgm:t>
        <a:bodyPr/>
        <a:lstStyle/>
        <a:p>
          <a:endParaRPr lang="en-US"/>
        </a:p>
      </dgm:t>
    </dgm:pt>
    <dgm:pt modelId="{6D6DB7FE-4083-614E-AFE0-716EA6665BED}" type="sibTrans" cxnId="{1FF52ACB-0AAD-384F-93FC-FD2D61CFECD1}">
      <dgm:prSet/>
      <dgm:spPr/>
      <dgm:t>
        <a:bodyPr/>
        <a:lstStyle/>
        <a:p>
          <a:endParaRPr lang="en-US"/>
        </a:p>
      </dgm:t>
    </dgm:pt>
    <dgm:pt modelId="{A0BD59FB-CBE9-9047-9A8E-6725C8E87A2F}">
      <dgm:prSet/>
      <dgm:spPr/>
      <dgm:t>
        <a:bodyPr/>
        <a:lstStyle/>
        <a:p>
          <a:r>
            <a:rPr lang="en-US" dirty="0"/>
            <a:t>New data from the National Assessment of Collegiate Campus Climates  survey</a:t>
          </a:r>
        </a:p>
      </dgm:t>
    </dgm:pt>
    <dgm:pt modelId="{498B853B-B3CB-6F46-AC08-98D31D97352D}" type="parTrans" cxnId="{CA9277A4-8E62-354D-B6C9-1B18F898074B}">
      <dgm:prSet/>
      <dgm:spPr/>
      <dgm:t>
        <a:bodyPr/>
        <a:lstStyle/>
        <a:p>
          <a:endParaRPr lang="en-US"/>
        </a:p>
      </dgm:t>
    </dgm:pt>
    <dgm:pt modelId="{62FC84B6-7975-D549-936A-0E111DFDB107}" type="sibTrans" cxnId="{CA9277A4-8E62-354D-B6C9-1B18F898074B}">
      <dgm:prSet/>
      <dgm:spPr/>
      <dgm:t>
        <a:bodyPr/>
        <a:lstStyle/>
        <a:p>
          <a:endParaRPr lang="en-US"/>
        </a:p>
      </dgm:t>
    </dgm:pt>
    <dgm:pt modelId="{0190A858-5F26-5E4F-8740-97ACF0F2AD41}" type="pres">
      <dgm:prSet presAssocID="{7150A3AC-D59A-4243-ADBA-251DFADC8500}" presName="Name0" presStyleCnt="0">
        <dgm:presLayoutVars>
          <dgm:dir/>
          <dgm:animLvl val="lvl"/>
          <dgm:resizeHandles val="exact"/>
        </dgm:presLayoutVars>
      </dgm:prSet>
      <dgm:spPr/>
    </dgm:pt>
    <dgm:pt modelId="{46FD9AD0-7A8A-CC4C-83AD-AB5E313AB7D0}" type="pres">
      <dgm:prSet presAssocID="{3D523BA6-5520-4A1A-B2D2-25B850EA4ED9}" presName="composite" presStyleCnt="0"/>
      <dgm:spPr/>
    </dgm:pt>
    <dgm:pt modelId="{E36673EC-4582-1A45-A48B-3631C7983A08}" type="pres">
      <dgm:prSet presAssocID="{3D523BA6-5520-4A1A-B2D2-25B850EA4ED9}" presName="parTx" presStyleLbl="alignNode1" presStyleIdx="0" presStyleCnt="4">
        <dgm:presLayoutVars>
          <dgm:chMax val="0"/>
          <dgm:chPref val="0"/>
          <dgm:bulletEnabled val="1"/>
        </dgm:presLayoutVars>
      </dgm:prSet>
      <dgm:spPr/>
    </dgm:pt>
    <dgm:pt modelId="{FDE63C4E-6647-E241-864C-B9F8BB149B43}" type="pres">
      <dgm:prSet presAssocID="{3D523BA6-5520-4A1A-B2D2-25B850EA4ED9}" presName="desTx" presStyleLbl="alignAccFollowNode1" presStyleIdx="0" presStyleCnt="4">
        <dgm:presLayoutVars>
          <dgm:bulletEnabled val="1"/>
        </dgm:presLayoutVars>
      </dgm:prSet>
      <dgm:spPr/>
    </dgm:pt>
    <dgm:pt modelId="{6C4315C3-C63D-6648-B6D0-4B95B66AA021}" type="pres">
      <dgm:prSet presAssocID="{997671A0-EAAA-4D97-B44A-2B2252AC460E}" presName="space" presStyleCnt="0"/>
      <dgm:spPr/>
    </dgm:pt>
    <dgm:pt modelId="{D5C3DBD3-6381-D245-928A-B366944E7697}" type="pres">
      <dgm:prSet presAssocID="{E2261317-6919-754F-8385-1110E79D91BA}" presName="composite" presStyleCnt="0"/>
      <dgm:spPr/>
    </dgm:pt>
    <dgm:pt modelId="{77B97FA9-BD9F-8F4B-BFD6-802235B8127B}" type="pres">
      <dgm:prSet presAssocID="{E2261317-6919-754F-8385-1110E79D91BA}" presName="parTx" presStyleLbl="alignNode1" presStyleIdx="1" presStyleCnt="4">
        <dgm:presLayoutVars>
          <dgm:chMax val="0"/>
          <dgm:chPref val="0"/>
          <dgm:bulletEnabled val="1"/>
        </dgm:presLayoutVars>
      </dgm:prSet>
      <dgm:spPr/>
    </dgm:pt>
    <dgm:pt modelId="{5EF59BE9-2B07-BB49-B2E9-DA2F641B51BE}" type="pres">
      <dgm:prSet presAssocID="{E2261317-6919-754F-8385-1110E79D91BA}" presName="desTx" presStyleLbl="alignAccFollowNode1" presStyleIdx="1" presStyleCnt="4">
        <dgm:presLayoutVars>
          <dgm:bulletEnabled val="1"/>
        </dgm:presLayoutVars>
      </dgm:prSet>
      <dgm:spPr/>
    </dgm:pt>
    <dgm:pt modelId="{76A5CE90-0120-7948-BFF9-6159C1D0C6BC}" type="pres">
      <dgm:prSet presAssocID="{EFEDAFBC-263D-DF4D-B8AD-63571B31ED63}" presName="space" presStyleCnt="0"/>
      <dgm:spPr/>
    </dgm:pt>
    <dgm:pt modelId="{F03FAD0D-EE88-1E46-A9B1-1F2C58AE00B2}" type="pres">
      <dgm:prSet presAssocID="{F2F23507-7073-4023-959B-2A1665849DC1}" presName="composite" presStyleCnt="0"/>
      <dgm:spPr/>
    </dgm:pt>
    <dgm:pt modelId="{D59FA11C-3E9B-8144-AB46-972A54FD9ECD}" type="pres">
      <dgm:prSet presAssocID="{F2F23507-7073-4023-959B-2A1665849DC1}" presName="parTx" presStyleLbl="alignNode1" presStyleIdx="2" presStyleCnt="4">
        <dgm:presLayoutVars>
          <dgm:chMax val="0"/>
          <dgm:chPref val="0"/>
          <dgm:bulletEnabled val="1"/>
        </dgm:presLayoutVars>
      </dgm:prSet>
      <dgm:spPr/>
    </dgm:pt>
    <dgm:pt modelId="{F7FB232C-A684-764A-871B-D19A1CB771F8}" type="pres">
      <dgm:prSet presAssocID="{F2F23507-7073-4023-959B-2A1665849DC1}" presName="desTx" presStyleLbl="alignAccFollowNode1" presStyleIdx="2" presStyleCnt="4">
        <dgm:presLayoutVars>
          <dgm:bulletEnabled val="1"/>
        </dgm:presLayoutVars>
      </dgm:prSet>
      <dgm:spPr/>
    </dgm:pt>
    <dgm:pt modelId="{C4B369AA-9B7A-D54A-9B94-242E4A7883F6}" type="pres">
      <dgm:prSet presAssocID="{D385221B-8922-4467-93E7-0AB2704747DF}" presName="space" presStyleCnt="0"/>
      <dgm:spPr/>
    </dgm:pt>
    <dgm:pt modelId="{76204FA9-81F2-554D-ABA8-C3853125C4D4}" type="pres">
      <dgm:prSet presAssocID="{86E5786B-E339-1146-927E-5CE44BD5A42D}" presName="composite" presStyleCnt="0"/>
      <dgm:spPr/>
    </dgm:pt>
    <dgm:pt modelId="{9FC0F9AE-2082-CA4B-A029-F927A55B11BF}" type="pres">
      <dgm:prSet presAssocID="{86E5786B-E339-1146-927E-5CE44BD5A42D}" presName="parTx" presStyleLbl="alignNode1" presStyleIdx="3" presStyleCnt="4">
        <dgm:presLayoutVars>
          <dgm:chMax val="0"/>
          <dgm:chPref val="0"/>
          <dgm:bulletEnabled val="1"/>
        </dgm:presLayoutVars>
      </dgm:prSet>
      <dgm:spPr/>
    </dgm:pt>
    <dgm:pt modelId="{DBE52BEF-4112-534F-8572-5895795E47B3}" type="pres">
      <dgm:prSet presAssocID="{86E5786B-E339-1146-927E-5CE44BD5A42D}" presName="desTx" presStyleLbl="alignAccFollowNode1" presStyleIdx="3" presStyleCnt="4">
        <dgm:presLayoutVars>
          <dgm:bulletEnabled val="1"/>
        </dgm:presLayoutVars>
      </dgm:prSet>
      <dgm:spPr/>
    </dgm:pt>
  </dgm:ptLst>
  <dgm:cxnLst>
    <dgm:cxn modelId="{2822C201-03F7-D048-AA67-A4C62E1D2BA1}" srcId="{E2261317-6919-754F-8385-1110E79D91BA}" destId="{ED5D406C-B94F-5D4F-B44B-85D762B856C2}" srcOrd="3" destOrd="0" parTransId="{D2135DA6-8A70-B048-B29B-576332EAEFD1}" sibTransId="{18CF2911-458E-1D40-AEA3-19F967AB742F}"/>
    <dgm:cxn modelId="{AE1DDA02-7CA0-6E4D-BB88-754C22CA15CD}" type="presOf" srcId="{ED5D406C-B94F-5D4F-B44B-85D762B856C2}" destId="{5EF59BE9-2B07-BB49-B2E9-DA2F641B51BE}" srcOrd="0" destOrd="3" presId="urn:microsoft.com/office/officeart/2005/8/layout/hList1"/>
    <dgm:cxn modelId="{2B39A805-EEE5-6E4D-B3DB-ABDD3FDE92CB}" type="presOf" srcId="{E2261317-6919-754F-8385-1110E79D91BA}" destId="{77B97FA9-BD9F-8F4B-BFD6-802235B8127B}" srcOrd="0" destOrd="0" presId="urn:microsoft.com/office/officeart/2005/8/layout/hList1"/>
    <dgm:cxn modelId="{80D7C40E-15C7-8F47-9403-B93B8E16585A}" type="presOf" srcId="{F6E8590D-A5F4-4512-BB60-0DB6FD544F78}" destId="{F7FB232C-A684-764A-871B-D19A1CB771F8}" srcOrd="0" destOrd="1" presId="urn:microsoft.com/office/officeart/2005/8/layout/hList1"/>
    <dgm:cxn modelId="{A047EA0E-296F-8F40-BEED-C790B5DDB7EA}" srcId="{7150A3AC-D59A-4243-ADBA-251DFADC8500}" destId="{E2261317-6919-754F-8385-1110E79D91BA}" srcOrd="1" destOrd="0" parTransId="{7745E873-C2EE-194B-B637-6AA230F3B201}" sibTransId="{EFEDAFBC-263D-DF4D-B8AD-63571B31ED63}"/>
    <dgm:cxn modelId="{0E595E0F-8227-FE4D-BAB4-37DE7A090D03}" type="presOf" srcId="{3D523BA6-5520-4A1A-B2D2-25B850EA4ED9}" destId="{E36673EC-4582-1A45-A48B-3631C7983A08}" srcOrd="0" destOrd="0" presId="urn:microsoft.com/office/officeart/2005/8/layout/hList1"/>
    <dgm:cxn modelId="{85D3AC10-C08C-8144-8125-AB7B60EE8C52}" type="presOf" srcId="{1E9029AF-3700-4C19-8C9A-89CAD780F98B}" destId="{FDE63C4E-6647-E241-864C-B9F8BB149B43}" srcOrd="0" destOrd="0" presId="urn:microsoft.com/office/officeart/2005/8/layout/hList1"/>
    <dgm:cxn modelId="{50905517-2B3A-1F4A-A329-152BD7A3338A}" type="presOf" srcId="{D6CA646E-A212-404B-BDD0-9EF160684E7C}" destId="{F7FB232C-A684-764A-871B-D19A1CB771F8}" srcOrd="0" destOrd="3" presId="urn:microsoft.com/office/officeart/2005/8/layout/hList1"/>
    <dgm:cxn modelId="{D151CC22-4C31-B84C-8122-14D19B0B97D3}" srcId="{7150A3AC-D59A-4243-ADBA-251DFADC8500}" destId="{86E5786B-E339-1146-927E-5CE44BD5A42D}" srcOrd="3" destOrd="0" parTransId="{7B276561-A0EC-D948-A2F4-9F44DDEABF05}" sibTransId="{5620DF10-68A5-FC44-BCE9-EA38F5B7FD6D}"/>
    <dgm:cxn modelId="{46384E25-51D9-1443-9112-337A0CE67F23}" srcId="{E2261317-6919-754F-8385-1110E79D91BA}" destId="{5D202B2F-CB98-DC4C-8B43-866046135261}" srcOrd="2" destOrd="0" parTransId="{DA559735-D9FD-F94B-ABA4-DFB4436AC385}" sibTransId="{19623024-9AC4-6D4D-9B06-E32663368F03}"/>
    <dgm:cxn modelId="{C057CC31-9F4E-3E43-8C40-C8411610DDD6}" type="presOf" srcId="{89B0EACE-A20D-4EA2-8790-BD878595E40F}" destId="{FDE63C4E-6647-E241-864C-B9F8BB149B43}" srcOrd="0" destOrd="3" presId="urn:microsoft.com/office/officeart/2005/8/layout/hList1"/>
    <dgm:cxn modelId="{EEB03A42-7AFD-904B-9D7C-3FB20B77933D}" type="presOf" srcId="{7150A3AC-D59A-4243-ADBA-251DFADC8500}" destId="{0190A858-5F26-5E4F-8740-97ACF0F2AD41}" srcOrd="0" destOrd="0" presId="urn:microsoft.com/office/officeart/2005/8/layout/hList1"/>
    <dgm:cxn modelId="{3712BB4D-1C05-A343-ADEA-E00DB274AE61}" srcId="{E2261317-6919-754F-8385-1110E79D91BA}" destId="{E7A50449-A54B-4940-85B9-2A6942B3DE32}" srcOrd="1" destOrd="0" parTransId="{C6688E8E-1DAC-F945-97FE-1ED3B21E7FC6}" sibTransId="{AD9C3F79-3AA9-6747-83EA-87861F9A1ECF}"/>
    <dgm:cxn modelId="{28AB6952-684A-4667-A6B1-3385E42CB01D}" srcId="{F2F23507-7073-4023-959B-2A1665849DC1}" destId="{F6E8590D-A5F4-4512-BB60-0DB6FD544F78}" srcOrd="1" destOrd="0" parTransId="{1ED254DB-C11D-4B08-9C27-71B198A47D3B}" sibTransId="{8340DE63-F041-4A13-8B9D-576ED606F90E}"/>
    <dgm:cxn modelId="{C7C5E154-55C0-45AD-93E3-69AE9AF8D786}" srcId="{F2F23507-7073-4023-959B-2A1665849DC1}" destId="{95C17CF9-B0BC-41F4-A803-33DCF269E146}" srcOrd="0" destOrd="0" parTransId="{832F754B-1275-432D-B704-5F4EBAF6FCF3}" sibTransId="{685E7107-123B-4908-99A4-73865472E501}"/>
    <dgm:cxn modelId="{BB9F135B-EECB-BD43-9A89-47097906CCFC}" type="presOf" srcId="{0889EDDF-89A6-4106-B661-806B83800A3B}" destId="{FDE63C4E-6647-E241-864C-B9F8BB149B43}" srcOrd="0" destOrd="2" presId="urn:microsoft.com/office/officeart/2005/8/layout/hList1"/>
    <dgm:cxn modelId="{409DFC5E-C4B2-436A-A724-14FEFD06C833}" srcId="{F2F23507-7073-4023-959B-2A1665849DC1}" destId="{FABDC960-E528-4182-AE07-193FE702C018}" srcOrd="2" destOrd="0" parTransId="{58FF1CA7-32BF-43CB-81FE-294B0308BCBB}" sibTransId="{7C66F872-D106-449C-9474-AE842DF111FD}"/>
    <dgm:cxn modelId="{DB931D60-96F2-496B-9E6B-F5F4BB4115A1}" srcId="{3D523BA6-5520-4A1A-B2D2-25B850EA4ED9}" destId="{1E9029AF-3700-4C19-8C9A-89CAD780F98B}" srcOrd="0" destOrd="0" parTransId="{BD716148-7846-4934-9812-73B82536A754}" sibTransId="{D18490E7-DBF6-4C61-9A2F-0D19C64AD30C}"/>
    <dgm:cxn modelId="{0519EA64-FFE5-FD45-8AC9-73A8CD0F556D}" type="presOf" srcId="{BED31474-CF55-5443-8078-26BE98D9A63B}" destId="{5EF59BE9-2B07-BB49-B2E9-DA2F641B51BE}" srcOrd="0" destOrd="0" presId="urn:microsoft.com/office/officeart/2005/8/layout/hList1"/>
    <dgm:cxn modelId="{0A6DBD69-D3CF-E34A-BD29-84A02D7D8D1D}" type="presOf" srcId="{A0BD59FB-CBE9-9047-9A8E-6725C8E87A2F}" destId="{DBE52BEF-4112-534F-8572-5895795E47B3}" srcOrd="0" destOrd="1" presId="urn:microsoft.com/office/officeart/2005/8/layout/hList1"/>
    <dgm:cxn modelId="{4F31E969-FDFC-44EA-AAC7-6F2C3A59F29B}" srcId="{7150A3AC-D59A-4243-ADBA-251DFADC8500}" destId="{3D523BA6-5520-4A1A-B2D2-25B850EA4ED9}" srcOrd="0" destOrd="0" parTransId="{FECA9382-2238-4ACF-8D6C-A3505375E4AB}" sibTransId="{997671A0-EAAA-4D97-B44A-2B2252AC460E}"/>
    <dgm:cxn modelId="{3B113B76-6603-4332-A49D-215745F68C15}" srcId="{3D523BA6-5520-4A1A-B2D2-25B850EA4ED9}" destId="{89B0EACE-A20D-4EA2-8790-BD878595E40F}" srcOrd="3" destOrd="0" parTransId="{92158825-1B40-47BF-8D68-F26C60F90A8D}" sibTransId="{0BE735B6-60D6-45DD-91EB-9CA0370B49D5}"/>
    <dgm:cxn modelId="{94584277-A462-5B48-A0BB-7F4C2408D52D}" type="presOf" srcId="{86E5786B-E339-1146-927E-5CE44BD5A42D}" destId="{9FC0F9AE-2082-CA4B-A029-F927A55B11BF}" srcOrd="0" destOrd="0" presId="urn:microsoft.com/office/officeart/2005/8/layout/hList1"/>
    <dgm:cxn modelId="{B46BD584-0087-4B86-AC94-1C13B38A7261}" srcId="{F2F23507-7073-4023-959B-2A1665849DC1}" destId="{D6CA646E-A212-404B-BDD0-9EF160684E7C}" srcOrd="3" destOrd="0" parTransId="{DEBA2931-BB9F-4865-A99E-025EAD261C0D}" sibTransId="{D98D2B87-A1CB-45F7-B484-C8B15680BA11}"/>
    <dgm:cxn modelId="{FC1DF288-A40E-9D45-BE36-797B9F188A6F}" type="presOf" srcId="{E7A50449-A54B-4940-85B9-2A6942B3DE32}" destId="{5EF59BE9-2B07-BB49-B2E9-DA2F641B51BE}" srcOrd="0" destOrd="1" presId="urn:microsoft.com/office/officeart/2005/8/layout/hList1"/>
    <dgm:cxn modelId="{78385789-D324-2245-BF9B-8D8B4F16F469}" srcId="{E2261317-6919-754F-8385-1110E79D91BA}" destId="{BED31474-CF55-5443-8078-26BE98D9A63B}" srcOrd="0" destOrd="0" parTransId="{D57365DE-6874-A242-9268-55B611FFEB99}" sibTransId="{8FCEEF92-388C-3E43-A8FF-D0925443283A}"/>
    <dgm:cxn modelId="{F9E2DCA1-D4FC-1845-8A23-2258D9ABBFB1}" type="presOf" srcId="{5D202B2F-CB98-DC4C-8B43-866046135261}" destId="{5EF59BE9-2B07-BB49-B2E9-DA2F641B51BE}" srcOrd="0" destOrd="2" presId="urn:microsoft.com/office/officeart/2005/8/layout/hList1"/>
    <dgm:cxn modelId="{5E0A0DA4-FD8F-F344-8AC9-DF7862E9B858}" type="presOf" srcId="{BC9386AF-96FD-2D4B-880C-E2D1A74BF380}" destId="{DBE52BEF-4112-534F-8572-5895795E47B3}" srcOrd="0" destOrd="0" presId="urn:microsoft.com/office/officeart/2005/8/layout/hList1"/>
    <dgm:cxn modelId="{CA9277A4-8E62-354D-B6C9-1B18F898074B}" srcId="{86E5786B-E339-1146-927E-5CE44BD5A42D}" destId="{A0BD59FB-CBE9-9047-9A8E-6725C8E87A2F}" srcOrd="1" destOrd="0" parTransId="{498B853B-B3CB-6F46-AC08-98D31D97352D}" sibTransId="{62FC84B6-7975-D549-936A-0E111DFDB107}"/>
    <dgm:cxn modelId="{BC5462B4-C2B3-4BCA-96D5-3EE892825363}" srcId="{3D523BA6-5520-4A1A-B2D2-25B850EA4ED9}" destId="{0889EDDF-89A6-4106-B661-806B83800A3B}" srcOrd="2" destOrd="0" parTransId="{202F7F79-D58E-4D80-8876-53610B8F9B8D}" sibTransId="{1896D699-97D9-4E55-BD2B-41CA70429DB8}"/>
    <dgm:cxn modelId="{B5BF34B8-744F-434D-97D4-7D1DCA462DAE}" srcId="{3D523BA6-5520-4A1A-B2D2-25B850EA4ED9}" destId="{6D2FD502-53B0-49F5-9BD0-8B54A018B5CD}" srcOrd="1" destOrd="0" parTransId="{A0E14790-55E8-47A0-93A6-99FCAD9AD9E2}" sibTransId="{19A0322B-F02D-45B4-A2CF-10693AE6A008}"/>
    <dgm:cxn modelId="{79A4C6CA-AD7D-44F4-9F94-4DB882A652F5}" srcId="{7150A3AC-D59A-4243-ADBA-251DFADC8500}" destId="{F2F23507-7073-4023-959B-2A1665849DC1}" srcOrd="2" destOrd="0" parTransId="{152DA04A-A9DD-4302-8201-976F0FA34AE5}" sibTransId="{D385221B-8922-4467-93E7-0AB2704747DF}"/>
    <dgm:cxn modelId="{1FF52ACB-0AAD-384F-93FC-FD2D61CFECD1}" srcId="{86E5786B-E339-1146-927E-5CE44BD5A42D}" destId="{BC9386AF-96FD-2D4B-880C-E2D1A74BF380}" srcOrd="0" destOrd="0" parTransId="{B63D367C-D468-D445-A55C-A3D32055FDBB}" sibTransId="{6D6DB7FE-4083-614E-AFE0-716EA6665BED}"/>
    <dgm:cxn modelId="{E8B4DAD5-CD60-7C4A-838A-23D8ED60B002}" type="presOf" srcId="{95C17CF9-B0BC-41F4-A803-33DCF269E146}" destId="{F7FB232C-A684-764A-871B-D19A1CB771F8}" srcOrd="0" destOrd="0" presId="urn:microsoft.com/office/officeart/2005/8/layout/hList1"/>
    <dgm:cxn modelId="{9BA4AEE5-CA8C-1F45-90C3-F5780752F924}" type="presOf" srcId="{FABDC960-E528-4182-AE07-193FE702C018}" destId="{F7FB232C-A684-764A-871B-D19A1CB771F8}" srcOrd="0" destOrd="2" presId="urn:microsoft.com/office/officeart/2005/8/layout/hList1"/>
    <dgm:cxn modelId="{BDD75AE9-2B46-2F44-9058-23E2AE1DA65D}" type="presOf" srcId="{6D2FD502-53B0-49F5-9BD0-8B54A018B5CD}" destId="{FDE63C4E-6647-E241-864C-B9F8BB149B43}" srcOrd="0" destOrd="1" presId="urn:microsoft.com/office/officeart/2005/8/layout/hList1"/>
    <dgm:cxn modelId="{4F6D5FFA-C985-C748-A4E1-5E9626D89C04}" type="presOf" srcId="{F2F23507-7073-4023-959B-2A1665849DC1}" destId="{D59FA11C-3E9B-8144-AB46-972A54FD9ECD}" srcOrd="0" destOrd="0" presId="urn:microsoft.com/office/officeart/2005/8/layout/hList1"/>
    <dgm:cxn modelId="{218161DD-0BF1-0941-877D-C789217D9D4B}" type="presParOf" srcId="{0190A858-5F26-5E4F-8740-97ACF0F2AD41}" destId="{46FD9AD0-7A8A-CC4C-83AD-AB5E313AB7D0}" srcOrd="0" destOrd="0" presId="urn:microsoft.com/office/officeart/2005/8/layout/hList1"/>
    <dgm:cxn modelId="{D5AD5E8B-29C8-CD4E-AFD5-7A07E06A9E9E}" type="presParOf" srcId="{46FD9AD0-7A8A-CC4C-83AD-AB5E313AB7D0}" destId="{E36673EC-4582-1A45-A48B-3631C7983A08}" srcOrd="0" destOrd="0" presId="urn:microsoft.com/office/officeart/2005/8/layout/hList1"/>
    <dgm:cxn modelId="{C3CAA59A-9EFF-4249-B168-AEC4ED54668F}" type="presParOf" srcId="{46FD9AD0-7A8A-CC4C-83AD-AB5E313AB7D0}" destId="{FDE63C4E-6647-E241-864C-B9F8BB149B43}" srcOrd="1" destOrd="0" presId="urn:microsoft.com/office/officeart/2005/8/layout/hList1"/>
    <dgm:cxn modelId="{C1A0CCE5-5F1C-B64D-9F8F-A89C2AF3A96C}" type="presParOf" srcId="{0190A858-5F26-5E4F-8740-97ACF0F2AD41}" destId="{6C4315C3-C63D-6648-B6D0-4B95B66AA021}" srcOrd="1" destOrd="0" presId="urn:microsoft.com/office/officeart/2005/8/layout/hList1"/>
    <dgm:cxn modelId="{AEF8F815-7534-9F4D-B524-1E35AB9F2A2C}" type="presParOf" srcId="{0190A858-5F26-5E4F-8740-97ACF0F2AD41}" destId="{D5C3DBD3-6381-D245-928A-B366944E7697}" srcOrd="2" destOrd="0" presId="urn:microsoft.com/office/officeart/2005/8/layout/hList1"/>
    <dgm:cxn modelId="{E0438E66-7415-3C4D-9706-055F29712A67}" type="presParOf" srcId="{D5C3DBD3-6381-D245-928A-B366944E7697}" destId="{77B97FA9-BD9F-8F4B-BFD6-802235B8127B}" srcOrd="0" destOrd="0" presId="urn:microsoft.com/office/officeart/2005/8/layout/hList1"/>
    <dgm:cxn modelId="{639B0CD5-DB7B-1D48-BB38-06463E8D9306}" type="presParOf" srcId="{D5C3DBD3-6381-D245-928A-B366944E7697}" destId="{5EF59BE9-2B07-BB49-B2E9-DA2F641B51BE}" srcOrd="1" destOrd="0" presId="urn:microsoft.com/office/officeart/2005/8/layout/hList1"/>
    <dgm:cxn modelId="{503E0214-37F3-F04B-AD10-5E56CA6C3172}" type="presParOf" srcId="{0190A858-5F26-5E4F-8740-97ACF0F2AD41}" destId="{76A5CE90-0120-7948-BFF9-6159C1D0C6BC}" srcOrd="3" destOrd="0" presId="urn:microsoft.com/office/officeart/2005/8/layout/hList1"/>
    <dgm:cxn modelId="{08331282-BA95-9544-BA28-73B641E0CD43}" type="presParOf" srcId="{0190A858-5F26-5E4F-8740-97ACF0F2AD41}" destId="{F03FAD0D-EE88-1E46-A9B1-1F2C58AE00B2}" srcOrd="4" destOrd="0" presId="urn:microsoft.com/office/officeart/2005/8/layout/hList1"/>
    <dgm:cxn modelId="{F9AE068F-955C-A841-B531-CC7919812C9F}" type="presParOf" srcId="{F03FAD0D-EE88-1E46-A9B1-1F2C58AE00B2}" destId="{D59FA11C-3E9B-8144-AB46-972A54FD9ECD}" srcOrd="0" destOrd="0" presId="urn:microsoft.com/office/officeart/2005/8/layout/hList1"/>
    <dgm:cxn modelId="{5F698BD7-5B78-B54C-80C0-E78C9A2FE617}" type="presParOf" srcId="{F03FAD0D-EE88-1E46-A9B1-1F2C58AE00B2}" destId="{F7FB232C-A684-764A-871B-D19A1CB771F8}" srcOrd="1" destOrd="0" presId="urn:microsoft.com/office/officeart/2005/8/layout/hList1"/>
    <dgm:cxn modelId="{D79F849F-2EEE-E845-8F3F-AAC33E27C6F9}" type="presParOf" srcId="{0190A858-5F26-5E4F-8740-97ACF0F2AD41}" destId="{C4B369AA-9B7A-D54A-9B94-242E4A7883F6}" srcOrd="5" destOrd="0" presId="urn:microsoft.com/office/officeart/2005/8/layout/hList1"/>
    <dgm:cxn modelId="{482FA651-8E64-6144-A75F-DF6724B9E1C9}" type="presParOf" srcId="{0190A858-5F26-5E4F-8740-97ACF0F2AD41}" destId="{76204FA9-81F2-554D-ABA8-C3853125C4D4}" srcOrd="6" destOrd="0" presId="urn:microsoft.com/office/officeart/2005/8/layout/hList1"/>
    <dgm:cxn modelId="{DE921D5A-3232-3A49-9B4E-B4C28C18A111}" type="presParOf" srcId="{76204FA9-81F2-554D-ABA8-C3853125C4D4}" destId="{9FC0F9AE-2082-CA4B-A029-F927A55B11BF}" srcOrd="0" destOrd="0" presId="urn:microsoft.com/office/officeart/2005/8/layout/hList1"/>
    <dgm:cxn modelId="{AF4DF828-4828-8A4E-B705-059FD62B26B1}" type="presParOf" srcId="{76204FA9-81F2-554D-ABA8-C3853125C4D4}" destId="{DBE52BEF-4112-534F-8572-5895795E47B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ADAEA9-31D9-47E6-AE3B-41794775ED5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C5333AE-2B20-47A0-A341-4B97D9A72966}">
      <dgm:prSet/>
      <dgm:spPr/>
      <dgm:t>
        <a:bodyPr/>
        <a:lstStyle/>
        <a:p>
          <a:pPr>
            <a:lnSpc>
              <a:spcPct val="100000"/>
            </a:lnSpc>
          </a:pPr>
          <a:r>
            <a:rPr lang="en-US" dirty="0"/>
            <a:t>Collect &amp; review of existing DEI Plans  and NACC data</a:t>
          </a:r>
        </a:p>
      </dgm:t>
    </dgm:pt>
    <dgm:pt modelId="{AD37DEEC-19FC-4D96-8FA0-6A0B598FFFA7}" type="parTrans" cxnId="{957ED674-B4AE-49D9-B421-D464CF51513F}">
      <dgm:prSet/>
      <dgm:spPr/>
      <dgm:t>
        <a:bodyPr/>
        <a:lstStyle/>
        <a:p>
          <a:endParaRPr lang="en-US"/>
        </a:p>
      </dgm:t>
    </dgm:pt>
    <dgm:pt modelId="{EC27F9BA-2739-435E-969D-7B0126DE8B96}" type="sibTrans" cxnId="{957ED674-B4AE-49D9-B421-D464CF51513F}">
      <dgm:prSet/>
      <dgm:spPr/>
      <dgm:t>
        <a:bodyPr/>
        <a:lstStyle/>
        <a:p>
          <a:endParaRPr lang="en-US"/>
        </a:p>
      </dgm:t>
    </dgm:pt>
    <dgm:pt modelId="{5C1B4270-BF57-441D-89CD-32C61BB71C23}">
      <dgm:prSet/>
      <dgm:spPr/>
      <dgm:t>
        <a:bodyPr/>
        <a:lstStyle/>
        <a:p>
          <a:pPr>
            <a:lnSpc>
              <a:spcPct val="100000"/>
            </a:lnSpc>
          </a:pPr>
          <a:r>
            <a:rPr lang="en-US" dirty="0"/>
            <a:t>Consul with and provide support to Divisional Leaders, Deans, Managers, and Directors</a:t>
          </a:r>
        </a:p>
      </dgm:t>
    </dgm:pt>
    <dgm:pt modelId="{6239B7C0-A137-4197-BAF4-06FB75F8754E}" type="parTrans" cxnId="{9B3B414F-1829-41A4-AB6E-B9005BB74737}">
      <dgm:prSet/>
      <dgm:spPr/>
      <dgm:t>
        <a:bodyPr/>
        <a:lstStyle/>
        <a:p>
          <a:endParaRPr lang="en-US"/>
        </a:p>
      </dgm:t>
    </dgm:pt>
    <dgm:pt modelId="{3AB8E6D0-947A-44C2-96A7-E1195F6EE762}" type="sibTrans" cxnId="{9B3B414F-1829-41A4-AB6E-B9005BB74737}">
      <dgm:prSet/>
      <dgm:spPr/>
      <dgm:t>
        <a:bodyPr/>
        <a:lstStyle/>
        <a:p>
          <a:endParaRPr lang="en-US"/>
        </a:p>
      </dgm:t>
    </dgm:pt>
    <dgm:pt modelId="{4C22E281-923C-4C35-8F98-A3F0DC653A5C}">
      <dgm:prSet/>
      <dgm:spPr/>
      <dgm:t>
        <a:bodyPr/>
        <a:lstStyle/>
        <a:p>
          <a:pPr>
            <a:lnSpc>
              <a:spcPct val="100000"/>
            </a:lnSpc>
          </a:pPr>
          <a:r>
            <a:rPr lang="en-US" dirty="0"/>
            <a:t>Determine a university DEI strategy</a:t>
          </a:r>
        </a:p>
      </dgm:t>
    </dgm:pt>
    <dgm:pt modelId="{C1A0FD7A-2217-4039-94BF-5A82C2A19FDA}" type="parTrans" cxnId="{6B2C2692-543D-4D63-A148-647A28FD444B}">
      <dgm:prSet/>
      <dgm:spPr/>
      <dgm:t>
        <a:bodyPr/>
        <a:lstStyle/>
        <a:p>
          <a:endParaRPr lang="en-US"/>
        </a:p>
      </dgm:t>
    </dgm:pt>
    <dgm:pt modelId="{3FA4708B-3DD3-4052-A655-51170DD3E3D5}" type="sibTrans" cxnId="{6B2C2692-543D-4D63-A148-647A28FD444B}">
      <dgm:prSet/>
      <dgm:spPr/>
      <dgm:t>
        <a:bodyPr/>
        <a:lstStyle/>
        <a:p>
          <a:endParaRPr lang="en-US"/>
        </a:p>
      </dgm:t>
    </dgm:pt>
    <dgm:pt modelId="{49BFAE26-EEC6-404D-ABC3-9C296A76CE9C}">
      <dgm:prSet/>
      <dgm:spPr/>
      <dgm:t>
        <a:bodyPr/>
        <a:lstStyle/>
        <a:p>
          <a:pPr>
            <a:lnSpc>
              <a:spcPct val="100000"/>
            </a:lnSpc>
          </a:pPr>
          <a:r>
            <a:rPr lang="en-US" dirty="0"/>
            <a:t>Collaboration is key</a:t>
          </a:r>
        </a:p>
        <a:p>
          <a:pPr>
            <a:lnSpc>
              <a:spcPct val="100000"/>
            </a:lnSpc>
          </a:pPr>
          <a:r>
            <a:rPr lang="en-US" dirty="0"/>
            <a:t>Individual plans</a:t>
          </a:r>
        </a:p>
      </dgm:t>
    </dgm:pt>
    <dgm:pt modelId="{2CE12776-6446-4F9C-8356-062541EC7351}" type="parTrans" cxnId="{00C7DB93-847D-4114-9932-8674978547B7}">
      <dgm:prSet/>
      <dgm:spPr/>
      <dgm:t>
        <a:bodyPr/>
        <a:lstStyle/>
        <a:p>
          <a:endParaRPr lang="en-US"/>
        </a:p>
      </dgm:t>
    </dgm:pt>
    <dgm:pt modelId="{22F7C203-F626-47D9-9EB7-848D99D3BFC5}" type="sibTrans" cxnId="{00C7DB93-847D-4114-9932-8674978547B7}">
      <dgm:prSet/>
      <dgm:spPr/>
      <dgm:t>
        <a:bodyPr/>
        <a:lstStyle/>
        <a:p>
          <a:endParaRPr lang="en-US"/>
        </a:p>
      </dgm:t>
    </dgm:pt>
    <dgm:pt modelId="{C04F7503-1837-4506-B921-B862660252A2}">
      <dgm:prSet/>
      <dgm:spPr/>
      <dgm:t>
        <a:bodyPr/>
        <a:lstStyle/>
        <a:p>
          <a:pPr>
            <a:lnSpc>
              <a:spcPct val="100000"/>
            </a:lnSpc>
          </a:pPr>
          <a:r>
            <a:rPr lang="en-US" dirty="0"/>
            <a:t>Hub and spoke or umbrella structure</a:t>
          </a:r>
        </a:p>
      </dgm:t>
    </dgm:pt>
    <dgm:pt modelId="{AD96F5FD-8E3F-404C-9963-1E91D9FE72FD}" type="parTrans" cxnId="{8687A013-6705-4077-87E3-3E8205BC0B54}">
      <dgm:prSet/>
      <dgm:spPr/>
      <dgm:t>
        <a:bodyPr/>
        <a:lstStyle/>
        <a:p>
          <a:endParaRPr lang="en-US"/>
        </a:p>
      </dgm:t>
    </dgm:pt>
    <dgm:pt modelId="{D708D3F1-707C-44C5-ACA0-0DA75A09BE73}" type="sibTrans" cxnId="{8687A013-6705-4077-87E3-3E8205BC0B54}">
      <dgm:prSet/>
      <dgm:spPr/>
      <dgm:t>
        <a:bodyPr/>
        <a:lstStyle/>
        <a:p>
          <a:endParaRPr lang="en-US"/>
        </a:p>
      </dgm:t>
    </dgm:pt>
    <dgm:pt modelId="{E26E5D98-9CB7-9842-ADF3-911B0FD7A782}">
      <dgm:prSet/>
      <dgm:spPr/>
      <dgm:t>
        <a:bodyPr/>
        <a:lstStyle/>
        <a:p>
          <a:pPr>
            <a:lnSpc>
              <a:spcPct val="100000"/>
            </a:lnSpc>
          </a:pPr>
          <a:r>
            <a:rPr lang="en-US" dirty="0"/>
            <a:t>Set OID Portfolio Areas</a:t>
          </a:r>
        </a:p>
      </dgm:t>
    </dgm:pt>
    <dgm:pt modelId="{C4F0532F-ACB7-5245-ABBD-3E0E4EEB39BE}" type="parTrans" cxnId="{E1CBDCFC-A55E-3346-9C0D-6DC0ED487E2A}">
      <dgm:prSet/>
      <dgm:spPr/>
      <dgm:t>
        <a:bodyPr/>
        <a:lstStyle/>
        <a:p>
          <a:endParaRPr lang="en-US"/>
        </a:p>
      </dgm:t>
    </dgm:pt>
    <dgm:pt modelId="{DA8B2089-3D5A-A44B-B8E1-AAF12FD34A31}" type="sibTrans" cxnId="{E1CBDCFC-A55E-3346-9C0D-6DC0ED487E2A}">
      <dgm:prSet/>
      <dgm:spPr/>
      <dgm:t>
        <a:bodyPr/>
        <a:lstStyle/>
        <a:p>
          <a:endParaRPr lang="en-US"/>
        </a:p>
      </dgm:t>
    </dgm:pt>
    <dgm:pt modelId="{736CDCDC-81E7-E245-B132-23D3E06C9C7D}">
      <dgm:prSet/>
      <dgm:spPr/>
      <dgm:t>
        <a:bodyPr/>
        <a:lstStyle/>
        <a:p>
          <a:pPr>
            <a:lnSpc>
              <a:spcPct val="100000"/>
            </a:lnSpc>
          </a:pPr>
          <a:r>
            <a:rPr lang="en-US" dirty="0"/>
            <a:t>Address Opportunities Revealed by REDI</a:t>
          </a:r>
        </a:p>
      </dgm:t>
    </dgm:pt>
    <dgm:pt modelId="{BC642A1A-0469-8149-93FD-E0ED50AA1365}" type="parTrans" cxnId="{BC0523AE-F118-864F-8D8A-B643B9D33C45}">
      <dgm:prSet/>
      <dgm:spPr/>
      <dgm:t>
        <a:bodyPr/>
        <a:lstStyle/>
        <a:p>
          <a:endParaRPr lang="en-US"/>
        </a:p>
      </dgm:t>
    </dgm:pt>
    <dgm:pt modelId="{EBAECAB6-1A5F-8141-960C-2A3FD7C5B979}" type="sibTrans" cxnId="{BC0523AE-F118-864F-8D8A-B643B9D33C45}">
      <dgm:prSet/>
      <dgm:spPr/>
      <dgm:t>
        <a:bodyPr/>
        <a:lstStyle/>
        <a:p>
          <a:endParaRPr lang="en-US"/>
        </a:p>
      </dgm:t>
    </dgm:pt>
    <dgm:pt modelId="{B12BB773-D409-4988-8E13-DE33F60092FE}" type="pres">
      <dgm:prSet presAssocID="{ACADAEA9-31D9-47E6-AE3B-41794775ED54}" presName="root" presStyleCnt="0">
        <dgm:presLayoutVars>
          <dgm:dir/>
          <dgm:resizeHandles val="exact"/>
        </dgm:presLayoutVars>
      </dgm:prSet>
      <dgm:spPr/>
    </dgm:pt>
    <dgm:pt modelId="{926CB76B-0A55-574B-8F09-98BFED3ED65D}" type="pres">
      <dgm:prSet presAssocID="{E26E5D98-9CB7-9842-ADF3-911B0FD7A782}" presName="compNode" presStyleCnt="0"/>
      <dgm:spPr/>
    </dgm:pt>
    <dgm:pt modelId="{E1E8D0ED-C236-FE48-AAAF-89E53C41FFCC}" type="pres">
      <dgm:prSet presAssocID="{E26E5D98-9CB7-9842-ADF3-911B0FD7A782}" presName="bgRect" presStyleLbl="bgShp" presStyleIdx="0" presStyleCnt="5" custLinFactX="6584" custLinFactNeighborX="100000" custLinFactNeighborY="-75442"/>
      <dgm:spPr/>
    </dgm:pt>
    <dgm:pt modelId="{F436E566-3A48-DB42-BC56-6810D1F8FA10}" type="pres">
      <dgm:prSet presAssocID="{E26E5D98-9CB7-9842-ADF3-911B0FD7A78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eting"/>
        </a:ext>
      </dgm:extLst>
    </dgm:pt>
    <dgm:pt modelId="{5F3BAC25-4A20-0345-9648-9626168BFDD2}" type="pres">
      <dgm:prSet presAssocID="{E26E5D98-9CB7-9842-ADF3-911B0FD7A782}" presName="spaceRect" presStyleCnt="0"/>
      <dgm:spPr/>
    </dgm:pt>
    <dgm:pt modelId="{7FEF7973-2950-4143-9C3C-A0EE026C716C}" type="pres">
      <dgm:prSet presAssocID="{E26E5D98-9CB7-9842-ADF3-911B0FD7A782}" presName="parTx" presStyleLbl="revTx" presStyleIdx="0" presStyleCnt="6">
        <dgm:presLayoutVars>
          <dgm:chMax val="0"/>
          <dgm:chPref val="0"/>
        </dgm:presLayoutVars>
      </dgm:prSet>
      <dgm:spPr/>
    </dgm:pt>
    <dgm:pt modelId="{04B07448-F9EF-0F43-8F36-14351F6D63F8}" type="pres">
      <dgm:prSet presAssocID="{DA8B2089-3D5A-A44B-B8E1-AAF12FD34A31}" presName="sibTrans" presStyleCnt="0"/>
      <dgm:spPr/>
    </dgm:pt>
    <dgm:pt modelId="{C460A066-D31C-48D6-9A86-B2C94AC2E85C}" type="pres">
      <dgm:prSet presAssocID="{5C5333AE-2B20-47A0-A341-4B97D9A72966}" presName="compNode" presStyleCnt="0"/>
      <dgm:spPr/>
    </dgm:pt>
    <dgm:pt modelId="{61A7FFF7-ED24-4A24-8BB9-6BB3636A4AEF}" type="pres">
      <dgm:prSet presAssocID="{5C5333AE-2B20-47A0-A341-4B97D9A72966}" presName="bgRect" presStyleLbl="bgShp" presStyleIdx="1" presStyleCnt="5"/>
      <dgm:spPr/>
    </dgm:pt>
    <dgm:pt modelId="{1FB7AF00-BE4A-4234-8216-6E276F56DB95}" type="pres">
      <dgm:prSet presAssocID="{5C5333AE-2B20-47A0-A341-4B97D9A7296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FA9A644-89E6-497D-A001-CBF57F736E78}" type="pres">
      <dgm:prSet presAssocID="{5C5333AE-2B20-47A0-A341-4B97D9A72966}" presName="spaceRect" presStyleCnt="0"/>
      <dgm:spPr/>
    </dgm:pt>
    <dgm:pt modelId="{EE8BC660-7640-4B2B-841E-1F704D9CE40F}" type="pres">
      <dgm:prSet presAssocID="{5C5333AE-2B20-47A0-A341-4B97D9A72966}" presName="parTx" presStyleLbl="revTx" presStyleIdx="1" presStyleCnt="6">
        <dgm:presLayoutVars>
          <dgm:chMax val="0"/>
          <dgm:chPref val="0"/>
        </dgm:presLayoutVars>
      </dgm:prSet>
      <dgm:spPr/>
    </dgm:pt>
    <dgm:pt modelId="{1920D0C0-6AEE-4C30-8F60-F49FA5B3FFDD}" type="pres">
      <dgm:prSet presAssocID="{EC27F9BA-2739-435E-969D-7B0126DE8B96}" presName="sibTrans" presStyleCnt="0"/>
      <dgm:spPr/>
    </dgm:pt>
    <dgm:pt modelId="{8274BFF8-FAC4-844E-952B-957F035DDF40}" type="pres">
      <dgm:prSet presAssocID="{736CDCDC-81E7-E245-B132-23D3E06C9C7D}" presName="compNode" presStyleCnt="0"/>
      <dgm:spPr/>
    </dgm:pt>
    <dgm:pt modelId="{90720CCB-69BF-CA49-BDCE-59B078D2135E}" type="pres">
      <dgm:prSet presAssocID="{736CDCDC-81E7-E245-B132-23D3E06C9C7D}" presName="bgRect" presStyleLbl="bgShp" presStyleIdx="2" presStyleCnt="5"/>
      <dgm:spPr/>
    </dgm:pt>
    <dgm:pt modelId="{595936ED-F1BA-9747-926A-FC7B52F7CF56}" type="pres">
      <dgm:prSet presAssocID="{736CDCDC-81E7-E245-B132-23D3E06C9C7D}"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ipboard"/>
        </a:ext>
      </dgm:extLst>
    </dgm:pt>
    <dgm:pt modelId="{28F326AC-5DA1-B74B-BDF6-241CDCAD02BB}" type="pres">
      <dgm:prSet presAssocID="{736CDCDC-81E7-E245-B132-23D3E06C9C7D}" presName="spaceRect" presStyleCnt="0"/>
      <dgm:spPr/>
    </dgm:pt>
    <dgm:pt modelId="{263C2181-80CA-5F4D-9E2E-8E479B0FAB7C}" type="pres">
      <dgm:prSet presAssocID="{736CDCDC-81E7-E245-B132-23D3E06C9C7D}" presName="parTx" presStyleLbl="revTx" presStyleIdx="2" presStyleCnt="6">
        <dgm:presLayoutVars>
          <dgm:chMax val="0"/>
          <dgm:chPref val="0"/>
        </dgm:presLayoutVars>
      </dgm:prSet>
      <dgm:spPr/>
    </dgm:pt>
    <dgm:pt modelId="{C27A594B-6B10-D943-A9F1-267BC5F40730}" type="pres">
      <dgm:prSet presAssocID="{EBAECAB6-1A5F-8141-960C-2A3FD7C5B979}" presName="sibTrans" presStyleCnt="0"/>
      <dgm:spPr/>
    </dgm:pt>
    <dgm:pt modelId="{18E08304-35A5-4038-871D-E1C621AE8F5B}" type="pres">
      <dgm:prSet presAssocID="{5C1B4270-BF57-441D-89CD-32C61BB71C23}" presName="compNode" presStyleCnt="0"/>
      <dgm:spPr/>
    </dgm:pt>
    <dgm:pt modelId="{18BFB1BB-7D9B-4E35-A1FC-9AA9A67F5E84}" type="pres">
      <dgm:prSet presAssocID="{5C1B4270-BF57-441D-89CD-32C61BB71C23}" presName="bgRect" presStyleLbl="bgShp" presStyleIdx="3" presStyleCnt="5"/>
      <dgm:spPr/>
    </dgm:pt>
    <dgm:pt modelId="{D921F259-6C68-4D26-A8F6-8970D7D95A2D}" type="pres">
      <dgm:prSet presAssocID="{5C1B4270-BF57-441D-89CD-32C61BB71C2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of People"/>
        </a:ext>
      </dgm:extLst>
    </dgm:pt>
    <dgm:pt modelId="{0267382E-C817-49F2-8839-1CD067D92AA9}" type="pres">
      <dgm:prSet presAssocID="{5C1B4270-BF57-441D-89CD-32C61BB71C23}" presName="spaceRect" presStyleCnt="0"/>
      <dgm:spPr/>
    </dgm:pt>
    <dgm:pt modelId="{01A094EE-B41F-4EDE-852E-F17D1F398C8C}" type="pres">
      <dgm:prSet presAssocID="{5C1B4270-BF57-441D-89CD-32C61BB71C23}" presName="parTx" presStyleLbl="revTx" presStyleIdx="3" presStyleCnt="6">
        <dgm:presLayoutVars>
          <dgm:chMax val="0"/>
          <dgm:chPref val="0"/>
        </dgm:presLayoutVars>
      </dgm:prSet>
      <dgm:spPr/>
    </dgm:pt>
    <dgm:pt modelId="{86249D9A-6FED-4CEB-B043-9CA7B720774F}" type="pres">
      <dgm:prSet presAssocID="{3AB8E6D0-947A-44C2-96A7-E1195F6EE762}" presName="sibTrans" presStyleCnt="0"/>
      <dgm:spPr/>
    </dgm:pt>
    <dgm:pt modelId="{1835FC87-D11E-48BD-B832-E8F6EF1EEE87}" type="pres">
      <dgm:prSet presAssocID="{4C22E281-923C-4C35-8F98-A3F0DC653A5C}" presName="compNode" presStyleCnt="0"/>
      <dgm:spPr/>
    </dgm:pt>
    <dgm:pt modelId="{62861E25-C5E2-4AF9-83D0-9643155A7277}" type="pres">
      <dgm:prSet presAssocID="{4C22E281-923C-4C35-8F98-A3F0DC653A5C}" presName="bgRect" presStyleLbl="bgShp" presStyleIdx="4" presStyleCnt="5"/>
      <dgm:spPr/>
    </dgm:pt>
    <dgm:pt modelId="{C8AE9548-1458-4D0D-AB34-9F3909D16F0A}" type="pres">
      <dgm:prSet presAssocID="{4C22E281-923C-4C35-8F98-A3F0DC653A5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mbrella"/>
        </a:ext>
      </dgm:extLst>
    </dgm:pt>
    <dgm:pt modelId="{4847561C-1D65-4327-A51D-55188E67E511}" type="pres">
      <dgm:prSet presAssocID="{4C22E281-923C-4C35-8F98-A3F0DC653A5C}" presName="spaceRect" presStyleCnt="0"/>
      <dgm:spPr/>
    </dgm:pt>
    <dgm:pt modelId="{54972C7A-208F-461B-BB1B-35DA62E3CDAB}" type="pres">
      <dgm:prSet presAssocID="{4C22E281-923C-4C35-8F98-A3F0DC653A5C}" presName="parTx" presStyleLbl="revTx" presStyleIdx="4" presStyleCnt="6">
        <dgm:presLayoutVars>
          <dgm:chMax val="0"/>
          <dgm:chPref val="0"/>
        </dgm:presLayoutVars>
      </dgm:prSet>
      <dgm:spPr/>
    </dgm:pt>
    <dgm:pt modelId="{F88371C2-38D3-4CD9-9041-6476F21B39A2}" type="pres">
      <dgm:prSet presAssocID="{4C22E281-923C-4C35-8F98-A3F0DC653A5C}" presName="desTx" presStyleLbl="revTx" presStyleIdx="5" presStyleCnt="6">
        <dgm:presLayoutVars/>
      </dgm:prSet>
      <dgm:spPr/>
    </dgm:pt>
  </dgm:ptLst>
  <dgm:cxnLst>
    <dgm:cxn modelId="{DD7CFC11-A6DB-469D-8A6B-FCD2D3A57708}" type="presOf" srcId="{ACADAEA9-31D9-47E6-AE3B-41794775ED54}" destId="{B12BB773-D409-4988-8E13-DE33F60092FE}" srcOrd="0" destOrd="0" presId="urn:microsoft.com/office/officeart/2018/2/layout/IconVerticalSolidList"/>
    <dgm:cxn modelId="{8687A013-6705-4077-87E3-3E8205BC0B54}" srcId="{4C22E281-923C-4C35-8F98-A3F0DC653A5C}" destId="{C04F7503-1837-4506-B921-B862660252A2}" srcOrd="1" destOrd="0" parTransId="{AD96F5FD-8E3F-404C-9963-1E91D9FE72FD}" sibTransId="{D708D3F1-707C-44C5-ACA0-0DA75A09BE73}"/>
    <dgm:cxn modelId="{34590D2B-6F84-D149-8263-E6AA67C50747}" type="presOf" srcId="{C04F7503-1837-4506-B921-B862660252A2}" destId="{F88371C2-38D3-4CD9-9041-6476F21B39A2}" srcOrd="0" destOrd="1" presId="urn:microsoft.com/office/officeart/2018/2/layout/IconVerticalSolidList"/>
    <dgm:cxn modelId="{9B3B414F-1829-41A4-AB6E-B9005BB74737}" srcId="{ACADAEA9-31D9-47E6-AE3B-41794775ED54}" destId="{5C1B4270-BF57-441D-89CD-32C61BB71C23}" srcOrd="3" destOrd="0" parTransId="{6239B7C0-A137-4197-BAF4-06FB75F8754E}" sibTransId="{3AB8E6D0-947A-44C2-96A7-E1195F6EE762}"/>
    <dgm:cxn modelId="{774BDA53-D256-A243-99D7-DA00B7A8F77B}" type="presOf" srcId="{736CDCDC-81E7-E245-B132-23D3E06C9C7D}" destId="{263C2181-80CA-5F4D-9E2E-8E479B0FAB7C}" srcOrd="0" destOrd="0" presId="urn:microsoft.com/office/officeart/2018/2/layout/IconVerticalSolidList"/>
    <dgm:cxn modelId="{19F3A367-D1BC-AB4F-AC7E-DB728E1D936B}" type="presOf" srcId="{5C5333AE-2B20-47A0-A341-4B97D9A72966}" destId="{EE8BC660-7640-4B2B-841E-1F704D9CE40F}" srcOrd="0" destOrd="0" presId="urn:microsoft.com/office/officeart/2018/2/layout/IconVerticalSolidList"/>
    <dgm:cxn modelId="{957ED674-B4AE-49D9-B421-D464CF51513F}" srcId="{ACADAEA9-31D9-47E6-AE3B-41794775ED54}" destId="{5C5333AE-2B20-47A0-A341-4B97D9A72966}" srcOrd="1" destOrd="0" parTransId="{AD37DEEC-19FC-4D96-8FA0-6A0B598FFFA7}" sibTransId="{EC27F9BA-2739-435E-969D-7B0126DE8B96}"/>
    <dgm:cxn modelId="{5C943079-9E31-3944-924E-AE347D4F9662}" type="presOf" srcId="{4C22E281-923C-4C35-8F98-A3F0DC653A5C}" destId="{54972C7A-208F-461B-BB1B-35DA62E3CDAB}" srcOrd="0" destOrd="0" presId="urn:microsoft.com/office/officeart/2018/2/layout/IconVerticalSolidList"/>
    <dgm:cxn modelId="{11C97A7F-A3D4-5646-BD5D-7574267E5DA4}" type="presOf" srcId="{E26E5D98-9CB7-9842-ADF3-911B0FD7A782}" destId="{7FEF7973-2950-4143-9C3C-A0EE026C716C}" srcOrd="0" destOrd="0" presId="urn:microsoft.com/office/officeart/2018/2/layout/IconVerticalSolidList"/>
    <dgm:cxn modelId="{6B2C2692-543D-4D63-A148-647A28FD444B}" srcId="{ACADAEA9-31D9-47E6-AE3B-41794775ED54}" destId="{4C22E281-923C-4C35-8F98-A3F0DC653A5C}" srcOrd="4" destOrd="0" parTransId="{C1A0FD7A-2217-4039-94BF-5A82C2A19FDA}" sibTransId="{3FA4708B-3DD3-4052-A655-51170DD3E3D5}"/>
    <dgm:cxn modelId="{00C7DB93-847D-4114-9932-8674978547B7}" srcId="{4C22E281-923C-4C35-8F98-A3F0DC653A5C}" destId="{49BFAE26-EEC6-404D-ABC3-9C296A76CE9C}" srcOrd="0" destOrd="0" parTransId="{2CE12776-6446-4F9C-8356-062541EC7351}" sibTransId="{22F7C203-F626-47D9-9EB7-848D99D3BFC5}"/>
    <dgm:cxn modelId="{BC0523AE-F118-864F-8D8A-B643B9D33C45}" srcId="{ACADAEA9-31D9-47E6-AE3B-41794775ED54}" destId="{736CDCDC-81E7-E245-B132-23D3E06C9C7D}" srcOrd="2" destOrd="0" parTransId="{BC642A1A-0469-8149-93FD-E0ED50AA1365}" sibTransId="{EBAECAB6-1A5F-8141-960C-2A3FD7C5B979}"/>
    <dgm:cxn modelId="{38217DB8-D300-AE46-B706-973F27EE7BBA}" type="presOf" srcId="{49BFAE26-EEC6-404D-ABC3-9C296A76CE9C}" destId="{F88371C2-38D3-4CD9-9041-6476F21B39A2}" srcOrd="0" destOrd="0" presId="urn:microsoft.com/office/officeart/2018/2/layout/IconVerticalSolidList"/>
    <dgm:cxn modelId="{1D5913E5-590A-544C-80DA-07B0ADF76B8F}" type="presOf" srcId="{5C1B4270-BF57-441D-89CD-32C61BB71C23}" destId="{01A094EE-B41F-4EDE-852E-F17D1F398C8C}" srcOrd="0" destOrd="0" presId="urn:microsoft.com/office/officeart/2018/2/layout/IconVerticalSolidList"/>
    <dgm:cxn modelId="{E1CBDCFC-A55E-3346-9C0D-6DC0ED487E2A}" srcId="{ACADAEA9-31D9-47E6-AE3B-41794775ED54}" destId="{E26E5D98-9CB7-9842-ADF3-911B0FD7A782}" srcOrd="0" destOrd="0" parTransId="{C4F0532F-ACB7-5245-ABBD-3E0E4EEB39BE}" sibTransId="{DA8B2089-3D5A-A44B-B8E1-AAF12FD34A31}"/>
    <dgm:cxn modelId="{51E878B9-9CEB-E94E-AD72-B6F676C19131}" type="presParOf" srcId="{B12BB773-D409-4988-8E13-DE33F60092FE}" destId="{926CB76B-0A55-574B-8F09-98BFED3ED65D}" srcOrd="0" destOrd="0" presId="urn:microsoft.com/office/officeart/2018/2/layout/IconVerticalSolidList"/>
    <dgm:cxn modelId="{D0ABBC86-070D-8145-9405-49B4FF5B500F}" type="presParOf" srcId="{926CB76B-0A55-574B-8F09-98BFED3ED65D}" destId="{E1E8D0ED-C236-FE48-AAAF-89E53C41FFCC}" srcOrd="0" destOrd="0" presId="urn:microsoft.com/office/officeart/2018/2/layout/IconVerticalSolidList"/>
    <dgm:cxn modelId="{3F23F067-3483-C64E-AE02-F938182867E4}" type="presParOf" srcId="{926CB76B-0A55-574B-8F09-98BFED3ED65D}" destId="{F436E566-3A48-DB42-BC56-6810D1F8FA10}" srcOrd="1" destOrd="0" presId="urn:microsoft.com/office/officeart/2018/2/layout/IconVerticalSolidList"/>
    <dgm:cxn modelId="{319973E4-4502-0546-8C73-1D902F970B16}" type="presParOf" srcId="{926CB76B-0A55-574B-8F09-98BFED3ED65D}" destId="{5F3BAC25-4A20-0345-9648-9626168BFDD2}" srcOrd="2" destOrd="0" presId="urn:microsoft.com/office/officeart/2018/2/layout/IconVerticalSolidList"/>
    <dgm:cxn modelId="{41286CF2-EC02-D440-B73C-0C0495F7EE57}" type="presParOf" srcId="{926CB76B-0A55-574B-8F09-98BFED3ED65D}" destId="{7FEF7973-2950-4143-9C3C-A0EE026C716C}" srcOrd="3" destOrd="0" presId="urn:microsoft.com/office/officeart/2018/2/layout/IconVerticalSolidList"/>
    <dgm:cxn modelId="{F36B6D65-47A1-9940-BAA1-D4D71C71AEAC}" type="presParOf" srcId="{B12BB773-D409-4988-8E13-DE33F60092FE}" destId="{04B07448-F9EF-0F43-8F36-14351F6D63F8}" srcOrd="1" destOrd="0" presId="urn:microsoft.com/office/officeart/2018/2/layout/IconVerticalSolidList"/>
    <dgm:cxn modelId="{B876D23D-FB21-4144-9097-98CEC7817FA2}" type="presParOf" srcId="{B12BB773-D409-4988-8E13-DE33F60092FE}" destId="{C460A066-D31C-48D6-9A86-B2C94AC2E85C}" srcOrd="2" destOrd="0" presId="urn:microsoft.com/office/officeart/2018/2/layout/IconVerticalSolidList"/>
    <dgm:cxn modelId="{676A99F5-E024-9140-80F1-09A485889A53}" type="presParOf" srcId="{C460A066-D31C-48D6-9A86-B2C94AC2E85C}" destId="{61A7FFF7-ED24-4A24-8BB9-6BB3636A4AEF}" srcOrd="0" destOrd="0" presId="urn:microsoft.com/office/officeart/2018/2/layout/IconVerticalSolidList"/>
    <dgm:cxn modelId="{2AA0D84B-B4FF-054A-9239-2356B6B81B46}" type="presParOf" srcId="{C460A066-D31C-48D6-9A86-B2C94AC2E85C}" destId="{1FB7AF00-BE4A-4234-8216-6E276F56DB95}" srcOrd="1" destOrd="0" presId="urn:microsoft.com/office/officeart/2018/2/layout/IconVerticalSolidList"/>
    <dgm:cxn modelId="{0A6C7B65-83B0-5047-ABB1-657ADA9237CC}" type="presParOf" srcId="{C460A066-D31C-48D6-9A86-B2C94AC2E85C}" destId="{8FA9A644-89E6-497D-A001-CBF57F736E78}" srcOrd="2" destOrd="0" presId="urn:microsoft.com/office/officeart/2018/2/layout/IconVerticalSolidList"/>
    <dgm:cxn modelId="{35077C1B-F287-2A4B-9FA5-E6A83274CFEC}" type="presParOf" srcId="{C460A066-D31C-48D6-9A86-B2C94AC2E85C}" destId="{EE8BC660-7640-4B2B-841E-1F704D9CE40F}" srcOrd="3" destOrd="0" presId="urn:microsoft.com/office/officeart/2018/2/layout/IconVerticalSolidList"/>
    <dgm:cxn modelId="{C4FB9897-CF40-7547-BBFB-0697F193CD7F}" type="presParOf" srcId="{B12BB773-D409-4988-8E13-DE33F60092FE}" destId="{1920D0C0-6AEE-4C30-8F60-F49FA5B3FFDD}" srcOrd="3" destOrd="0" presId="urn:microsoft.com/office/officeart/2018/2/layout/IconVerticalSolidList"/>
    <dgm:cxn modelId="{A8B1E173-8FB0-084D-B5A2-1659FE92A4FB}" type="presParOf" srcId="{B12BB773-D409-4988-8E13-DE33F60092FE}" destId="{8274BFF8-FAC4-844E-952B-957F035DDF40}" srcOrd="4" destOrd="0" presId="urn:microsoft.com/office/officeart/2018/2/layout/IconVerticalSolidList"/>
    <dgm:cxn modelId="{5FB903E9-D0BA-DF49-A59D-C6EAA2F1EA9C}" type="presParOf" srcId="{8274BFF8-FAC4-844E-952B-957F035DDF40}" destId="{90720CCB-69BF-CA49-BDCE-59B078D2135E}" srcOrd="0" destOrd="0" presId="urn:microsoft.com/office/officeart/2018/2/layout/IconVerticalSolidList"/>
    <dgm:cxn modelId="{7FE697CA-9098-4B49-9422-82C8E81E5E2D}" type="presParOf" srcId="{8274BFF8-FAC4-844E-952B-957F035DDF40}" destId="{595936ED-F1BA-9747-926A-FC7B52F7CF56}" srcOrd="1" destOrd="0" presId="urn:microsoft.com/office/officeart/2018/2/layout/IconVerticalSolidList"/>
    <dgm:cxn modelId="{7A0E5B52-AF06-5249-BBEB-914E98B377D5}" type="presParOf" srcId="{8274BFF8-FAC4-844E-952B-957F035DDF40}" destId="{28F326AC-5DA1-B74B-BDF6-241CDCAD02BB}" srcOrd="2" destOrd="0" presId="urn:microsoft.com/office/officeart/2018/2/layout/IconVerticalSolidList"/>
    <dgm:cxn modelId="{226333C2-7878-4946-ABDF-C9C5C585CF21}" type="presParOf" srcId="{8274BFF8-FAC4-844E-952B-957F035DDF40}" destId="{263C2181-80CA-5F4D-9E2E-8E479B0FAB7C}" srcOrd="3" destOrd="0" presId="urn:microsoft.com/office/officeart/2018/2/layout/IconVerticalSolidList"/>
    <dgm:cxn modelId="{EC4D8D9F-A8A5-724F-B6A2-7A4750E9357B}" type="presParOf" srcId="{B12BB773-D409-4988-8E13-DE33F60092FE}" destId="{C27A594B-6B10-D943-A9F1-267BC5F40730}" srcOrd="5" destOrd="0" presId="urn:microsoft.com/office/officeart/2018/2/layout/IconVerticalSolidList"/>
    <dgm:cxn modelId="{436273E7-977B-7F4C-AF86-93C97C10E264}" type="presParOf" srcId="{B12BB773-D409-4988-8E13-DE33F60092FE}" destId="{18E08304-35A5-4038-871D-E1C621AE8F5B}" srcOrd="6" destOrd="0" presId="urn:microsoft.com/office/officeart/2018/2/layout/IconVerticalSolidList"/>
    <dgm:cxn modelId="{CA8AB576-CD4D-954B-BA57-D40C01437CB1}" type="presParOf" srcId="{18E08304-35A5-4038-871D-E1C621AE8F5B}" destId="{18BFB1BB-7D9B-4E35-A1FC-9AA9A67F5E84}" srcOrd="0" destOrd="0" presId="urn:microsoft.com/office/officeart/2018/2/layout/IconVerticalSolidList"/>
    <dgm:cxn modelId="{F0EFFF2C-8B2C-7447-968F-B991CDBD3D9F}" type="presParOf" srcId="{18E08304-35A5-4038-871D-E1C621AE8F5B}" destId="{D921F259-6C68-4D26-A8F6-8970D7D95A2D}" srcOrd="1" destOrd="0" presId="urn:microsoft.com/office/officeart/2018/2/layout/IconVerticalSolidList"/>
    <dgm:cxn modelId="{51A2FEF8-E230-664C-ACCB-B4EA1A61E5B0}" type="presParOf" srcId="{18E08304-35A5-4038-871D-E1C621AE8F5B}" destId="{0267382E-C817-49F2-8839-1CD067D92AA9}" srcOrd="2" destOrd="0" presId="urn:microsoft.com/office/officeart/2018/2/layout/IconVerticalSolidList"/>
    <dgm:cxn modelId="{3F33DE27-425D-DD46-BAAA-BA84BF4BFFF4}" type="presParOf" srcId="{18E08304-35A5-4038-871D-E1C621AE8F5B}" destId="{01A094EE-B41F-4EDE-852E-F17D1F398C8C}" srcOrd="3" destOrd="0" presId="urn:microsoft.com/office/officeart/2018/2/layout/IconVerticalSolidList"/>
    <dgm:cxn modelId="{5B057358-1A50-0844-8E62-1A511C8C04E5}" type="presParOf" srcId="{B12BB773-D409-4988-8E13-DE33F60092FE}" destId="{86249D9A-6FED-4CEB-B043-9CA7B720774F}" srcOrd="7" destOrd="0" presId="urn:microsoft.com/office/officeart/2018/2/layout/IconVerticalSolidList"/>
    <dgm:cxn modelId="{43C3CBCF-5C39-6948-A1C5-FD5E6D5702AE}" type="presParOf" srcId="{B12BB773-D409-4988-8E13-DE33F60092FE}" destId="{1835FC87-D11E-48BD-B832-E8F6EF1EEE87}" srcOrd="8" destOrd="0" presId="urn:microsoft.com/office/officeart/2018/2/layout/IconVerticalSolidList"/>
    <dgm:cxn modelId="{52762702-5571-F44C-9AB0-F518AA27E242}" type="presParOf" srcId="{1835FC87-D11E-48BD-B832-E8F6EF1EEE87}" destId="{62861E25-C5E2-4AF9-83D0-9643155A7277}" srcOrd="0" destOrd="0" presId="urn:microsoft.com/office/officeart/2018/2/layout/IconVerticalSolidList"/>
    <dgm:cxn modelId="{27A066E0-871D-D743-9733-30D8188C3521}" type="presParOf" srcId="{1835FC87-D11E-48BD-B832-E8F6EF1EEE87}" destId="{C8AE9548-1458-4D0D-AB34-9F3909D16F0A}" srcOrd="1" destOrd="0" presId="urn:microsoft.com/office/officeart/2018/2/layout/IconVerticalSolidList"/>
    <dgm:cxn modelId="{B4D7F483-8669-EA44-8F66-5D95DCD4E6C9}" type="presParOf" srcId="{1835FC87-D11E-48BD-B832-E8F6EF1EEE87}" destId="{4847561C-1D65-4327-A51D-55188E67E511}" srcOrd="2" destOrd="0" presId="urn:microsoft.com/office/officeart/2018/2/layout/IconVerticalSolidList"/>
    <dgm:cxn modelId="{CBFB6131-D69C-3045-861E-53C3B270EDD2}" type="presParOf" srcId="{1835FC87-D11E-48BD-B832-E8F6EF1EEE87}" destId="{54972C7A-208F-461B-BB1B-35DA62E3CDAB}" srcOrd="3" destOrd="0" presId="urn:microsoft.com/office/officeart/2018/2/layout/IconVerticalSolidList"/>
    <dgm:cxn modelId="{F5E5D8C8-7452-7641-9ED1-51D645497F3C}" type="presParOf" srcId="{1835FC87-D11E-48BD-B832-E8F6EF1EEE87}" destId="{F88371C2-38D3-4CD9-9041-6476F21B39A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21FB9E-A5CB-F240-BBE1-58E70D66C48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pt>
    <dgm:pt modelId="{4A46878A-1477-A74C-AC3F-7ABD4874C974}">
      <dgm:prSet phldrT="[Text]"/>
      <dgm:spPr/>
      <dgm:t>
        <a:bodyPr/>
        <a:lstStyle/>
        <a:p>
          <a:pPr>
            <a:lnSpc>
              <a:spcPct val="100000"/>
            </a:lnSpc>
          </a:pPr>
          <a:r>
            <a:rPr lang="en-US" dirty="0"/>
            <a:t>Faculty and Staff Success</a:t>
          </a:r>
        </a:p>
      </dgm:t>
    </dgm:pt>
    <dgm:pt modelId="{595DA05F-141E-AF4F-9FA3-1E702A7D90F3}" type="parTrans" cxnId="{E208C63F-551F-A940-BAAD-B664EFB927D9}">
      <dgm:prSet/>
      <dgm:spPr/>
      <dgm:t>
        <a:bodyPr/>
        <a:lstStyle/>
        <a:p>
          <a:endParaRPr lang="en-US"/>
        </a:p>
      </dgm:t>
    </dgm:pt>
    <dgm:pt modelId="{47F2D647-E552-6343-A58A-2093399908EB}" type="sibTrans" cxnId="{E208C63F-551F-A940-BAAD-B664EFB927D9}">
      <dgm:prSet/>
      <dgm:spPr/>
      <dgm:t>
        <a:bodyPr/>
        <a:lstStyle/>
        <a:p>
          <a:endParaRPr lang="en-US"/>
        </a:p>
      </dgm:t>
    </dgm:pt>
    <dgm:pt modelId="{2E2DC39C-876E-9944-88D4-6288553C0301}">
      <dgm:prSet phldrT="[Text]"/>
      <dgm:spPr/>
      <dgm:t>
        <a:bodyPr/>
        <a:lstStyle/>
        <a:p>
          <a:pPr>
            <a:lnSpc>
              <a:spcPct val="100000"/>
            </a:lnSpc>
          </a:pPr>
          <a:r>
            <a:rPr lang="en-US" dirty="0"/>
            <a:t>Health Systems</a:t>
          </a:r>
        </a:p>
      </dgm:t>
    </dgm:pt>
    <dgm:pt modelId="{D018ECAD-676A-124A-8A36-47A3D38E1F56}" type="parTrans" cxnId="{190D10FC-C3FB-3149-9C84-F31F1D7F5E49}">
      <dgm:prSet/>
      <dgm:spPr/>
      <dgm:t>
        <a:bodyPr/>
        <a:lstStyle/>
        <a:p>
          <a:endParaRPr lang="en-US"/>
        </a:p>
      </dgm:t>
    </dgm:pt>
    <dgm:pt modelId="{E1603F4C-56F2-7948-969C-58EA8578F2E0}" type="sibTrans" cxnId="{190D10FC-C3FB-3149-9C84-F31F1D7F5E49}">
      <dgm:prSet/>
      <dgm:spPr/>
      <dgm:t>
        <a:bodyPr/>
        <a:lstStyle/>
        <a:p>
          <a:endParaRPr lang="en-US"/>
        </a:p>
      </dgm:t>
    </dgm:pt>
    <dgm:pt modelId="{E2819C53-725B-A94D-A88C-E3BB0870AE3A}">
      <dgm:prSet phldrT="[Text]"/>
      <dgm:spPr/>
      <dgm:t>
        <a:bodyPr/>
        <a:lstStyle/>
        <a:p>
          <a:pPr>
            <a:lnSpc>
              <a:spcPct val="100000"/>
            </a:lnSpc>
          </a:pPr>
          <a:r>
            <a:rPr lang="en-US" dirty="0"/>
            <a:t>Student Success</a:t>
          </a:r>
        </a:p>
      </dgm:t>
    </dgm:pt>
    <dgm:pt modelId="{2CBC39D5-8762-B64C-996C-CA2384D9C4D6}" type="parTrans" cxnId="{7C97A546-E983-0C4F-9E1B-F452F15BE827}">
      <dgm:prSet/>
      <dgm:spPr/>
      <dgm:t>
        <a:bodyPr/>
        <a:lstStyle/>
        <a:p>
          <a:endParaRPr lang="en-US"/>
        </a:p>
      </dgm:t>
    </dgm:pt>
    <dgm:pt modelId="{BC40C451-BB73-5D46-A6DA-ECE80CBDF857}" type="sibTrans" cxnId="{7C97A546-E983-0C4F-9E1B-F452F15BE827}">
      <dgm:prSet/>
      <dgm:spPr/>
      <dgm:t>
        <a:bodyPr/>
        <a:lstStyle/>
        <a:p>
          <a:endParaRPr lang="en-US"/>
        </a:p>
      </dgm:t>
    </dgm:pt>
    <dgm:pt modelId="{56AFF119-9B11-4C17-9A6F-CB85E17433DA}" type="pres">
      <dgm:prSet presAssocID="{D621FB9E-A5CB-F240-BBE1-58E70D66C48A}" presName="root" presStyleCnt="0">
        <dgm:presLayoutVars>
          <dgm:dir/>
          <dgm:resizeHandles val="exact"/>
        </dgm:presLayoutVars>
      </dgm:prSet>
      <dgm:spPr/>
    </dgm:pt>
    <dgm:pt modelId="{44A0CC78-7058-423B-A015-A3053E8D2B75}" type="pres">
      <dgm:prSet presAssocID="{4A46878A-1477-A74C-AC3F-7ABD4874C974}" presName="compNode" presStyleCnt="0"/>
      <dgm:spPr/>
    </dgm:pt>
    <dgm:pt modelId="{C421749F-0BD6-4F95-A0DB-486A994ECE6D}" type="pres">
      <dgm:prSet presAssocID="{4A46878A-1477-A74C-AC3F-7ABD4874C974}" presName="bgRect" presStyleLbl="bgShp" presStyleIdx="0" presStyleCnt="3"/>
      <dgm:spPr/>
    </dgm:pt>
    <dgm:pt modelId="{CAEB6BAB-25CF-4422-A82D-2EEAE89EEDB2}" type="pres">
      <dgm:prSet presAssocID="{4A46878A-1477-A74C-AC3F-7ABD4874C97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0CEA0B3C-3AB9-439E-AD70-4EBC3A4F3C37}" type="pres">
      <dgm:prSet presAssocID="{4A46878A-1477-A74C-AC3F-7ABD4874C974}" presName="spaceRect" presStyleCnt="0"/>
      <dgm:spPr/>
    </dgm:pt>
    <dgm:pt modelId="{E3D3210D-6415-4523-A173-1C38842F3773}" type="pres">
      <dgm:prSet presAssocID="{4A46878A-1477-A74C-AC3F-7ABD4874C974}" presName="parTx" presStyleLbl="revTx" presStyleIdx="0" presStyleCnt="3">
        <dgm:presLayoutVars>
          <dgm:chMax val="0"/>
          <dgm:chPref val="0"/>
        </dgm:presLayoutVars>
      </dgm:prSet>
      <dgm:spPr/>
    </dgm:pt>
    <dgm:pt modelId="{A4904C80-A6EE-484C-8FD3-73B91BC5CA7A}" type="pres">
      <dgm:prSet presAssocID="{47F2D647-E552-6343-A58A-2093399908EB}" presName="sibTrans" presStyleCnt="0"/>
      <dgm:spPr/>
    </dgm:pt>
    <dgm:pt modelId="{5422D393-9AD5-4A37-AAFD-D9CA39E5B910}" type="pres">
      <dgm:prSet presAssocID="{E2819C53-725B-A94D-A88C-E3BB0870AE3A}" presName="compNode" presStyleCnt="0"/>
      <dgm:spPr/>
    </dgm:pt>
    <dgm:pt modelId="{EF7D41E8-DC11-4611-A948-B86102FDA191}" type="pres">
      <dgm:prSet presAssocID="{E2819C53-725B-A94D-A88C-E3BB0870AE3A}" presName="bgRect" presStyleLbl="bgShp" presStyleIdx="1" presStyleCnt="3"/>
      <dgm:spPr/>
    </dgm:pt>
    <dgm:pt modelId="{3AAA3475-BAD0-44ED-BB52-1ACC07D31289}" type="pres">
      <dgm:prSet presAssocID="{E2819C53-725B-A94D-A88C-E3BB0870AE3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bbon"/>
        </a:ext>
      </dgm:extLst>
    </dgm:pt>
    <dgm:pt modelId="{8A7E7039-A42B-4F12-A37A-AF8215A722DD}" type="pres">
      <dgm:prSet presAssocID="{E2819C53-725B-A94D-A88C-E3BB0870AE3A}" presName="spaceRect" presStyleCnt="0"/>
      <dgm:spPr/>
    </dgm:pt>
    <dgm:pt modelId="{DDAA842E-1839-4090-9D67-1F5A9FD6BE38}" type="pres">
      <dgm:prSet presAssocID="{E2819C53-725B-A94D-A88C-E3BB0870AE3A}" presName="parTx" presStyleLbl="revTx" presStyleIdx="1" presStyleCnt="3">
        <dgm:presLayoutVars>
          <dgm:chMax val="0"/>
          <dgm:chPref val="0"/>
        </dgm:presLayoutVars>
      </dgm:prSet>
      <dgm:spPr/>
    </dgm:pt>
    <dgm:pt modelId="{48E2F66D-1CCC-CA40-96BB-5C4A943921D5}" type="pres">
      <dgm:prSet presAssocID="{BC40C451-BB73-5D46-A6DA-ECE80CBDF857}" presName="sibTrans" presStyleCnt="0"/>
      <dgm:spPr/>
    </dgm:pt>
    <dgm:pt modelId="{8246BA7A-D10B-4C09-BDD8-67C7D9FFB49B}" type="pres">
      <dgm:prSet presAssocID="{2E2DC39C-876E-9944-88D4-6288553C0301}" presName="compNode" presStyleCnt="0"/>
      <dgm:spPr/>
    </dgm:pt>
    <dgm:pt modelId="{58A23596-C1BA-4D3B-89BA-A438477910DF}" type="pres">
      <dgm:prSet presAssocID="{2E2DC39C-876E-9944-88D4-6288553C0301}" presName="bgRect" presStyleLbl="bgShp" presStyleIdx="2" presStyleCnt="3"/>
      <dgm:spPr/>
    </dgm:pt>
    <dgm:pt modelId="{554D9660-097D-48D0-B54B-18CA1AD28705}" type="pres">
      <dgm:prSet presAssocID="{2E2DC39C-876E-9944-88D4-6288553C030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0B49A93B-2BD9-40A8-AF78-939F173D008D}" type="pres">
      <dgm:prSet presAssocID="{2E2DC39C-876E-9944-88D4-6288553C0301}" presName="spaceRect" presStyleCnt="0"/>
      <dgm:spPr/>
    </dgm:pt>
    <dgm:pt modelId="{9EDCB290-4000-4725-9231-E09E23AEADEF}" type="pres">
      <dgm:prSet presAssocID="{2E2DC39C-876E-9944-88D4-6288553C0301}" presName="parTx" presStyleLbl="revTx" presStyleIdx="2" presStyleCnt="3">
        <dgm:presLayoutVars>
          <dgm:chMax val="0"/>
          <dgm:chPref val="0"/>
        </dgm:presLayoutVars>
      </dgm:prSet>
      <dgm:spPr/>
    </dgm:pt>
  </dgm:ptLst>
  <dgm:cxnLst>
    <dgm:cxn modelId="{36917523-5679-D446-90BB-712DEC39D4AE}" type="presOf" srcId="{4A46878A-1477-A74C-AC3F-7ABD4874C974}" destId="{E3D3210D-6415-4523-A173-1C38842F3773}" srcOrd="0" destOrd="0" presId="urn:microsoft.com/office/officeart/2018/2/layout/IconVerticalSolidList"/>
    <dgm:cxn modelId="{F55C0F29-64A3-0D4E-8145-DB4DE0192D5D}" type="presOf" srcId="{E2819C53-725B-A94D-A88C-E3BB0870AE3A}" destId="{DDAA842E-1839-4090-9D67-1F5A9FD6BE38}" srcOrd="0" destOrd="0" presId="urn:microsoft.com/office/officeart/2018/2/layout/IconVerticalSolidList"/>
    <dgm:cxn modelId="{E208C63F-551F-A940-BAAD-B664EFB927D9}" srcId="{D621FB9E-A5CB-F240-BBE1-58E70D66C48A}" destId="{4A46878A-1477-A74C-AC3F-7ABD4874C974}" srcOrd="0" destOrd="0" parTransId="{595DA05F-141E-AF4F-9FA3-1E702A7D90F3}" sibTransId="{47F2D647-E552-6343-A58A-2093399908EB}"/>
    <dgm:cxn modelId="{7C97A546-E983-0C4F-9E1B-F452F15BE827}" srcId="{D621FB9E-A5CB-F240-BBE1-58E70D66C48A}" destId="{E2819C53-725B-A94D-A88C-E3BB0870AE3A}" srcOrd="1" destOrd="0" parTransId="{2CBC39D5-8762-B64C-996C-CA2384D9C4D6}" sibTransId="{BC40C451-BB73-5D46-A6DA-ECE80CBDF857}"/>
    <dgm:cxn modelId="{7F2F95E7-CF74-EB46-B479-00654F600411}" type="presOf" srcId="{2E2DC39C-876E-9944-88D4-6288553C0301}" destId="{9EDCB290-4000-4725-9231-E09E23AEADEF}" srcOrd="0" destOrd="0" presId="urn:microsoft.com/office/officeart/2018/2/layout/IconVerticalSolidList"/>
    <dgm:cxn modelId="{1262D4F1-C6C9-6945-A139-BE98BC5810E7}" type="presOf" srcId="{D621FB9E-A5CB-F240-BBE1-58E70D66C48A}" destId="{56AFF119-9B11-4C17-9A6F-CB85E17433DA}" srcOrd="0" destOrd="0" presId="urn:microsoft.com/office/officeart/2018/2/layout/IconVerticalSolidList"/>
    <dgm:cxn modelId="{190D10FC-C3FB-3149-9C84-F31F1D7F5E49}" srcId="{D621FB9E-A5CB-F240-BBE1-58E70D66C48A}" destId="{2E2DC39C-876E-9944-88D4-6288553C0301}" srcOrd="2" destOrd="0" parTransId="{D018ECAD-676A-124A-8A36-47A3D38E1F56}" sibTransId="{E1603F4C-56F2-7948-969C-58EA8578F2E0}"/>
    <dgm:cxn modelId="{AC198956-AFAC-C84A-BE8F-540C6C85FEAD}" type="presParOf" srcId="{56AFF119-9B11-4C17-9A6F-CB85E17433DA}" destId="{44A0CC78-7058-423B-A015-A3053E8D2B75}" srcOrd="0" destOrd="0" presId="urn:microsoft.com/office/officeart/2018/2/layout/IconVerticalSolidList"/>
    <dgm:cxn modelId="{B7F3DFB3-300C-A544-8CFE-32D7747C75EB}" type="presParOf" srcId="{44A0CC78-7058-423B-A015-A3053E8D2B75}" destId="{C421749F-0BD6-4F95-A0DB-486A994ECE6D}" srcOrd="0" destOrd="0" presId="urn:microsoft.com/office/officeart/2018/2/layout/IconVerticalSolidList"/>
    <dgm:cxn modelId="{C1E54BC7-6685-B940-9556-D5EC74D14EF5}" type="presParOf" srcId="{44A0CC78-7058-423B-A015-A3053E8D2B75}" destId="{CAEB6BAB-25CF-4422-A82D-2EEAE89EEDB2}" srcOrd="1" destOrd="0" presId="urn:microsoft.com/office/officeart/2018/2/layout/IconVerticalSolidList"/>
    <dgm:cxn modelId="{FB110A0B-53BF-3A46-8742-9F2DA77DC568}" type="presParOf" srcId="{44A0CC78-7058-423B-A015-A3053E8D2B75}" destId="{0CEA0B3C-3AB9-439E-AD70-4EBC3A4F3C37}" srcOrd="2" destOrd="0" presId="urn:microsoft.com/office/officeart/2018/2/layout/IconVerticalSolidList"/>
    <dgm:cxn modelId="{389A82DB-8AB1-CD4B-86FC-CDAA7B54B826}" type="presParOf" srcId="{44A0CC78-7058-423B-A015-A3053E8D2B75}" destId="{E3D3210D-6415-4523-A173-1C38842F3773}" srcOrd="3" destOrd="0" presId="urn:microsoft.com/office/officeart/2018/2/layout/IconVerticalSolidList"/>
    <dgm:cxn modelId="{0FBFDFB2-881D-944D-9D14-F7BD88D33759}" type="presParOf" srcId="{56AFF119-9B11-4C17-9A6F-CB85E17433DA}" destId="{A4904C80-A6EE-484C-8FD3-73B91BC5CA7A}" srcOrd="1" destOrd="0" presId="urn:microsoft.com/office/officeart/2018/2/layout/IconVerticalSolidList"/>
    <dgm:cxn modelId="{B0F6BF65-E510-8E4F-84B8-0041108B2A54}" type="presParOf" srcId="{56AFF119-9B11-4C17-9A6F-CB85E17433DA}" destId="{5422D393-9AD5-4A37-AAFD-D9CA39E5B910}" srcOrd="2" destOrd="0" presId="urn:microsoft.com/office/officeart/2018/2/layout/IconVerticalSolidList"/>
    <dgm:cxn modelId="{25A30645-0411-3048-BA8C-099BE7656842}" type="presParOf" srcId="{5422D393-9AD5-4A37-AAFD-D9CA39E5B910}" destId="{EF7D41E8-DC11-4611-A948-B86102FDA191}" srcOrd="0" destOrd="0" presId="urn:microsoft.com/office/officeart/2018/2/layout/IconVerticalSolidList"/>
    <dgm:cxn modelId="{3A0DE170-00CA-0D40-95C8-0CD25EF3BA83}" type="presParOf" srcId="{5422D393-9AD5-4A37-AAFD-D9CA39E5B910}" destId="{3AAA3475-BAD0-44ED-BB52-1ACC07D31289}" srcOrd="1" destOrd="0" presId="urn:microsoft.com/office/officeart/2018/2/layout/IconVerticalSolidList"/>
    <dgm:cxn modelId="{1B958897-FD48-344D-BD89-D69552525638}" type="presParOf" srcId="{5422D393-9AD5-4A37-AAFD-D9CA39E5B910}" destId="{8A7E7039-A42B-4F12-A37A-AF8215A722DD}" srcOrd="2" destOrd="0" presId="urn:microsoft.com/office/officeart/2018/2/layout/IconVerticalSolidList"/>
    <dgm:cxn modelId="{5578F437-5877-C14C-ADF9-DDAA0323AEFD}" type="presParOf" srcId="{5422D393-9AD5-4A37-AAFD-D9CA39E5B910}" destId="{DDAA842E-1839-4090-9D67-1F5A9FD6BE38}" srcOrd="3" destOrd="0" presId="urn:microsoft.com/office/officeart/2018/2/layout/IconVerticalSolidList"/>
    <dgm:cxn modelId="{619CD0D2-954C-4541-A9E8-899941E61D0B}" type="presParOf" srcId="{56AFF119-9B11-4C17-9A6F-CB85E17433DA}" destId="{48E2F66D-1CCC-CA40-96BB-5C4A943921D5}" srcOrd="3" destOrd="0" presId="urn:microsoft.com/office/officeart/2018/2/layout/IconVerticalSolidList"/>
    <dgm:cxn modelId="{52995B58-2560-D949-8580-CD2DE8CF6D5D}" type="presParOf" srcId="{56AFF119-9B11-4C17-9A6F-CB85E17433DA}" destId="{8246BA7A-D10B-4C09-BDD8-67C7D9FFB49B}" srcOrd="4" destOrd="0" presId="urn:microsoft.com/office/officeart/2018/2/layout/IconVerticalSolidList"/>
    <dgm:cxn modelId="{3CD0B760-9D73-3641-AA94-D7FCE74AE84D}" type="presParOf" srcId="{8246BA7A-D10B-4C09-BDD8-67C7D9FFB49B}" destId="{58A23596-C1BA-4D3B-89BA-A438477910DF}" srcOrd="0" destOrd="0" presId="urn:microsoft.com/office/officeart/2018/2/layout/IconVerticalSolidList"/>
    <dgm:cxn modelId="{5F7A746E-068D-2B4F-8A35-F0DEDB8ABF59}" type="presParOf" srcId="{8246BA7A-D10B-4C09-BDD8-67C7D9FFB49B}" destId="{554D9660-097D-48D0-B54B-18CA1AD28705}" srcOrd="1" destOrd="0" presId="urn:microsoft.com/office/officeart/2018/2/layout/IconVerticalSolidList"/>
    <dgm:cxn modelId="{60263255-C439-2B4F-9647-1B0B71B8354E}" type="presParOf" srcId="{8246BA7A-D10B-4C09-BDD8-67C7D9FFB49B}" destId="{0B49A93B-2BD9-40A8-AF78-939F173D008D}" srcOrd="2" destOrd="0" presId="urn:microsoft.com/office/officeart/2018/2/layout/IconVerticalSolidList"/>
    <dgm:cxn modelId="{6EF734C5-86C4-D74F-8EAE-1CFBDD710F1B}" type="presParOf" srcId="{8246BA7A-D10B-4C09-BDD8-67C7D9FFB49B}" destId="{9EDCB290-4000-4725-9231-E09E23AEADE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21FB9E-A5CB-F240-BBE1-58E70D66C48A}" type="doc">
      <dgm:prSet loTypeId="urn:microsoft.com/office/officeart/2005/8/layout/venn1" loCatId="" qsTypeId="urn:microsoft.com/office/officeart/2005/8/quickstyle/simple1" qsCatId="simple" csTypeId="urn:microsoft.com/office/officeart/2005/8/colors/accent1_2" csCatId="accent1" phldr="1"/>
      <dgm:spPr/>
    </dgm:pt>
    <dgm:pt modelId="{4A46878A-1477-A74C-AC3F-7ABD4874C974}">
      <dgm:prSet phldrT="[Text]"/>
      <dgm:spPr/>
      <dgm:t>
        <a:bodyPr/>
        <a:lstStyle/>
        <a:p>
          <a:r>
            <a:rPr lang="en-US" dirty="0"/>
            <a:t>Faculty and Staff Success</a:t>
          </a:r>
        </a:p>
      </dgm:t>
    </dgm:pt>
    <dgm:pt modelId="{595DA05F-141E-AF4F-9FA3-1E702A7D90F3}" type="parTrans" cxnId="{E208C63F-551F-A940-BAAD-B664EFB927D9}">
      <dgm:prSet/>
      <dgm:spPr/>
      <dgm:t>
        <a:bodyPr/>
        <a:lstStyle/>
        <a:p>
          <a:endParaRPr lang="en-US"/>
        </a:p>
      </dgm:t>
    </dgm:pt>
    <dgm:pt modelId="{47F2D647-E552-6343-A58A-2093399908EB}" type="sibTrans" cxnId="{E208C63F-551F-A940-BAAD-B664EFB927D9}">
      <dgm:prSet/>
      <dgm:spPr/>
      <dgm:t>
        <a:bodyPr/>
        <a:lstStyle/>
        <a:p>
          <a:endParaRPr lang="en-US"/>
        </a:p>
      </dgm:t>
    </dgm:pt>
    <dgm:pt modelId="{2E2DC39C-876E-9944-88D4-6288553C0301}">
      <dgm:prSet phldrT="[Text]"/>
      <dgm:spPr/>
      <dgm:t>
        <a:bodyPr/>
        <a:lstStyle/>
        <a:p>
          <a:r>
            <a:rPr lang="en-US" dirty="0"/>
            <a:t>Health Systems</a:t>
          </a:r>
        </a:p>
      </dgm:t>
    </dgm:pt>
    <dgm:pt modelId="{D018ECAD-676A-124A-8A36-47A3D38E1F56}" type="parTrans" cxnId="{190D10FC-C3FB-3149-9C84-F31F1D7F5E49}">
      <dgm:prSet/>
      <dgm:spPr/>
      <dgm:t>
        <a:bodyPr/>
        <a:lstStyle/>
        <a:p>
          <a:endParaRPr lang="en-US"/>
        </a:p>
      </dgm:t>
    </dgm:pt>
    <dgm:pt modelId="{E1603F4C-56F2-7948-969C-58EA8578F2E0}" type="sibTrans" cxnId="{190D10FC-C3FB-3149-9C84-F31F1D7F5E49}">
      <dgm:prSet/>
      <dgm:spPr/>
      <dgm:t>
        <a:bodyPr/>
        <a:lstStyle/>
        <a:p>
          <a:endParaRPr lang="en-US"/>
        </a:p>
      </dgm:t>
    </dgm:pt>
    <dgm:pt modelId="{E2819C53-725B-A94D-A88C-E3BB0870AE3A}">
      <dgm:prSet phldrT="[Text]"/>
      <dgm:spPr/>
      <dgm:t>
        <a:bodyPr/>
        <a:lstStyle/>
        <a:p>
          <a:r>
            <a:rPr lang="en-US" dirty="0"/>
            <a:t>Student Success</a:t>
          </a:r>
        </a:p>
      </dgm:t>
    </dgm:pt>
    <dgm:pt modelId="{2CBC39D5-8762-B64C-996C-CA2384D9C4D6}" type="parTrans" cxnId="{7C97A546-E983-0C4F-9E1B-F452F15BE827}">
      <dgm:prSet/>
      <dgm:spPr/>
      <dgm:t>
        <a:bodyPr/>
        <a:lstStyle/>
        <a:p>
          <a:endParaRPr lang="en-US"/>
        </a:p>
      </dgm:t>
    </dgm:pt>
    <dgm:pt modelId="{BC40C451-BB73-5D46-A6DA-ECE80CBDF857}" type="sibTrans" cxnId="{7C97A546-E983-0C4F-9E1B-F452F15BE827}">
      <dgm:prSet/>
      <dgm:spPr/>
      <dgm:t>
        <a:bodyPr/>
        <a:lstStyle/>
        <a:p>
          <a:endParaRPr lang="en-US"/>
        </a:p>
      </dgm:t>
    </dgm:pt>
    <dgm:pt modelId="{E3636ED0-8459-3046-AC64-89D777A78CF1}" type="pres">
      <dgm:prSet presAssocID="{D621FB9E-A5CB-F240-BBE1-58E70D66C48A}" presName="compositeShape" presStyleCnt="0">
        <dgm:presLayoutVars>
          <dgm:chMax val="7"/>
          <dgm:dir/>
          <dgm:resizeHandles val="exact"/>
        </dgm:presLayoutVars>
      </dgm:prSet>
      <dgm:spPr/>
    </dgm:pt>
    <dgm:pt modelId="{4D9270B8-A84B-B448-B837-15393E6B6C3F}" type="pres">
      <dgm:prSet presAssocID="{4A46878A-1477-A74C-AC3F-7ABD4874C974}" presName="circ1" presStyleLbl="vennNode1" presStyleIdx="0" presStyleCnt="3"/>
      <dgm:spPr/>
    </dgm:pt>
    <dgm:pt modelId="{422A1577-A210-754D-B1DE-3010DB3C4907}" type="pres">
      <dgm:prSet presAssocID="{4A46878A-1477-A74C-AC3F-7ABD4874C974}" presName="circ1Tx" presStyleLbl="revTx" presStyleIdx="0" presStyleCnt="0">
        <dgm:presLayoutVars>
          <dgm:chMax val="0"/>
          <dgm:chPref val="0"/>
          <dgm:bulletEnabled val="1"/>
        </dgm:presLayoutVars>
      </dgm:prSet>
      <dgm:spPr/>
    </dgm:pt>
    <dgm:pt modelId="{FFA103E2-69EA-3C4A-913B-4D721064DD86}" type="pres">
      <dgm:prSet presAssocID="{2E2DC39C-876E-9944-88D4-6288553C0301}" presName="circ2" presStyleLbl="vennNode1" presStyleIdx="1" presStyleCnt="3"/>
      <dgm:spPr/>
    </dgm:pt>
    <dgm:pt modelId="{5D809310-D495-4E49-B934-4A5BD9864196}" type="pres">
      <dgm:prSet presAssocID="{2E2DC39C-876E-9944-88D4-6288553C0301}" presName="circ2Tx" presStyleLbl="revTx" presStyleIdx="0" presStyleCnt="0">
        <dgm:presLayoutVars>
          <dgm:chMax val="0"/>
          <dgm:chPref val="0"/>
          <dgm:bulletEnabled val="1"/>
        </dgm:presLayoutVars>
      </dgm:prSet>
      <dgm:spPr/>
    </dgm:pt>
    <dgm:pt modelId="{D77475C3-0AD3-D046-B0B3-6F978B7CEE26}" type="pres">
      <dgm:prSet presAssocID="{E2819C53-725B-A94D-A88C-E3BB0870AE3A}" presName="circ3" presStyleLbl="vennNode1" presStyleIdx="2" presStyleCnt="3"/>
      <dgm:spPr/>
    </dgm:pt>
    <dgm:pt modelId="{044A3142-9C0E-3A40-B032-F2251BFC565B}" type="pres">
      <dgm:prSet presAssocID="{E2819C53-725B-A94D-A88C-E3BB0870AE3A}" presName="circ3Tx" presStyleLbl="revTx" presStyleIdx="0" presStyleCnt="0">
        <dgm:presLayoutVars>
          <dgm:chMax val="0"/>
          <dgm:chPref val="0"/>
          <dgm:bulletEnabled val="1"/>
        </dgm:presLayoutVars>
      </dgm:prSet>
      <dgm:spPr/>
    </dgm:pt>
  </dgm:ptLst>
  <dgm:cxnLst>
    <dgm:cxn modelId="{2DF8D20D-FEB2-0049-A75C-BDD62F93A9C3}" type="presOf" srcId="{4A46878A-1477-A74C-AC3F-7ABD4874C974}" destId="{422A1577-A210-754D-B1DE-3010DB3C4907}" srcOrd="1" destOrd="0" presId="urn:microsoft.com/office/officeart/2005/8/layout/venn1"/>
    <dgm:cxn modelId="{7B154114-3098-6C46-B907-A2D5B305ECBB}" type="presOf" srcId="{2E2DC39C-876E-9944-88D4-6288553C0301}" destId="{FFA103E2-69EA-3C4A-913B-4D721064DD86}" srcOrd="0" destOrd="0" presId="urn:microsoft.com/office/officeart/2005/8/layout/venn1"/>
    <dgm:cxn modelId="{B9850823-7A14-E049-829A-AA260C569835}" type="presOf" srcId="{E2819C53-725B-A94D-A88C-E3BB0870AE3A}" destId="{044A3142-9C0E-3A40-B032-F2251BFC565B}" srcOrd="1" destOrd="0" presId="urn:microsoft.com/office/officeart/2005/8/layout/venn1"/>
    <dgm:cxn modelId="{B1F0A430-3047-6E47-A131-E1DE8D4A02E7}" type="presOf" srcId="{D621FB9E-A5CB-F240-BBE1-58E70D66C48A}" destId="{E3636ED0-8459-3046-AC64-89D777A78CF1}" srcOrd="0" destOrd="0" presId="urn:microsoft.com/office/officeart/2005/8/layout/venn1"/>
    <dgm:cxn modelId="{E208C63F-551F-A940-BAAD-B664EFB927D9}" srcId="{D621FB9E-A5CB-F240-BBE1-58E70D66C48A}" destId="{4A46878A-1477-A74C-AC3F-7ABD4874C974}" srcOrd="0" destOrd="0" parTransId="{595DA05F-141E-AF4F-9FA3-1E702A7D90F3}" sibTransId="{47F2D647-E552-6343-A58A-2093399908EB}"/>
    <dgm:cxn modelId="{7C97A546-E983-0C4F-9E1B-F452F15BE827}" srcId="{D621FB9E-A5CB-F240-BBE1-58E70D66C48A}" destId="{E2819C53-725B-A94D-A88C-E3BB0870AE3A}" srcOrd="2" destOrd="0" parTransId="{2CBC39D5-8762-B64C-996C-CA2384D9C4D6}" sibTransId="{BC40C451-BB73-5D46-A6DA-ECE80CBDF857}"/>
    <dgm:cxn modelId="{12F202D6-6BBA-9742-80A6-7A10903300B2}" type="presOf" srcId="{2E2DC39C-876E-9944-88D4-6288553C0301}" destId="{5D809310-D495-4E49-B934-4A5BD9864196}" srcOrd="1" destOrd="0" presId="urn:microsoft.com/office/officeart/2005/8/layout/venn1"/>
    <dgm:cxn modelId="{26C02FD8-919C-E546-850B-CF15961EE632}" type="presOf" srcId="{4A46878A-1477-A74C-AC3F-7ABD4874C974}" destId="{4D9270B8-A84B-B448-B837-15393E6B6C3F}" srcOrd="0" destOrd="0" presId="urn:microsoft.com/office/officeart/2005/8/layout/venn1"/>
    <dgm:cxn modelId="{349042E7-6C3D-DD49-97D6-332B4CBCA370}" type="presOf" srcId="{E2819C53-725B-A94D-A88C-E3BB0870AE3A}" destId="{D77475C3-0AD3-D046-B0B3-6F978B7CEE26}" srcOrd="0" destOrd="0" presId="urn:microsoft.com/office/officeart/2005/8/layout/venn1"/>
    <dgm:cxn modelId="{190D10FC-C3FB-3149-9C84-F31F1D7F5E49}" srcId="{D621FB9E-A5CB-F240-BBE1-58E70D66C48A}" destId="{2E2DC39C-876E-9944-88D4-6288553C0301}" srcOrd="1" destOrd="0" parTransId="{D018ECAD-676A-124A-8A36-47A3D38E1F56}" sibTransId="{E1603F4C-56F2-7948-969C-58EA8578F2E0}"/>
    <dgm:cxn modelId="{E2E7BA96-B5F4-F540-8CC0-ED9F5AB09893}" type="presParOf" srcId="{E3636ED0-8459-3046-AC64-89D777A78CF1}" destId="{4D9270B8-A84B-B448-B837-15393E6B6C3F}" srcOrd="0" destOrd="0" presId="urn:microsoft.com/office/officeart/2005/8/layout/venn1"/>
    <dgm:cxn modelId="{5DB3E0E9-C2BD-2A46-B584-3D38A5D00E91}" type="presParOf" srcId="{E3636ED0-8459-3046-AC64-89D777A78CF1}" destId="{422A1577-A210-754D-B1DE-3010DB3C4907}" srcOrd="1" destOrd="0" presId="urn:microsoft.com/office/officeart/2005/8/layout/venn1"/>
    <dgm:cxn modelId="{F7D8A786-186C-9A43-9A66-FCEE2FBC5594}" type="presParOf" srcId="{E3636ED0-8459-3046-AC64-89D777A78CF1}" destId="{FFA103E2-69EA-3C4A-913B-4D721064DD86}" srcOrd="2" destOrd="0" presId="urn:microsoft.com/office/officeart/2005/8/layout/venn1"/>
    <dgm:cxn modelId="{96A87056-E4AB-F34A-8A33-8FBF6A3A7794}" type="presParOf" srcId="{E3636ED0-8459-3046-AC64-89D777A78CF1}" destId="{5D809310-D495-4E49-B934-4A5BD9864196}" srcOrd="3" destOrd="0" presId="urn:microsoft.com/office/officeart/2005/8/layout/venn1"/>
    <dgm:cxn modelId="{E745525C-3A1D-C547-984C-3C1F411D52C2}" type="presParOf" srcId="{E3636ED0-8459-3046-AC64-89D777A78CF1}" destId="{D77475C3-0AD3-D046-B0B3-6F978B7CEE26}" srcOrd="4" destOrd="0" presId="urn:microsoft.com/office/officeart/2005/8/layout/venn1"/>
    <dgm:cxn modelId="{60ECDEF8-51A4-5E4A-8501-E9B4CAD9E321}" type="presParOf" srcId="{E3636ED0-8459-3046-AC64-89D777A78CF1}" destId="{044A3142-9C0E-3A40-B032-F2251BFC565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62084-491B-419A-8D25-39F15055F907}">
      <dsp:nvSpPr>
        <dsp:cNvPr id="0" name=""/>
        <dsp:cNvSpPr/>
      </dsp:nvSpPr>
      <dsp:spPr>
        <a:xfrm>
          <a:off x="0" y="660"/>
          <a:ext cx="6254749" cy="15450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26947-CCBE-4BE6-920A-AD15294E78FD}">
      <dsp:nvSpPr>
        <dsp:cNvPr id="0" name=""/>
        <dsp:cNvSpPr/>
      </dsp:nvSpPr>
      <dsp:spPr>
        <a:xfrm>
          <a:off x="467366" y="348288"/>
          <a:ext cx="849756" cy="849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5E1FE01-F47E-4F83-B154-A9D3628D94E3}">
      <dsp:nvSpPr>
        <dsp:cNvPr id="0" name=""/>
        <dsp:cNvSpPr/>
      </dsp:nvSpPr>
      <dsp:spPr>
        <a:xfrm>
          <a:off x="1784489" y="660"/>
          <a:ext cx="4470260"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marL="0" lvl="0" indent="0" algn="l" defTabSz="1066800">
            <a:lnSpc>
              <a:spcPct val="90000"/>
            </a:lnSpc>
            <a:spcBef>
              <a:spcPct val="0"/>
            </a:spcBef>
            <a:spcAft>
              <a:spcPct val="35000"/>
            </a:spcAft>
            <a:buNone/>
          </a:pPr>
          <a:r>
            <a:rPr lang="en-US" sz="2400" kern="1200"/>
            <a:t>With input from the  Deans create a profile of college and school DEI leadership positions </a:t>
          </a:r>
        </a:p>
      </dsp:txBody>
      <dsp:txXfrm>
        <a:off x="1784489" y="660"/>
        <a:ext cx="4470260" cy="1545012"/>
      </dsp:txXfrm>
    </dsp:sp>
    <dsp:sp modelId="{811C5A5D-671E-4ABF-81DB-BA6CE1C913A0}">
      <dsp:nvSpPr>
        <dsp:cNvPr id="0" name=""/>
        <dsp:cNvSpPr/>
      </dsp:nvSpPr>
      <dsp:spPr>
        <a:xfrm>
          <a:off x="0" y="1931926"/>
          <a:ext cx="6254749" cy="15450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CF5374-F91B-4DC2-A505-FE132DF97FFE}">
      <dsp:nvSpPr>
        <dsp:cNvPr id="0" name=""/>
        <dsp:cNvSpPr/>
      </dsp:nvSpPr>
      <dsp:spPr>
        <a:xfrm>
          <a:off x="467366" y="2279554"/>
          <a:ext cx="849756" cy="849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B85F537-5B7D-491B-8F28-98C7273C7D82}">
      <dsp:nvSpPr>
        <dsp:cNvPr id="0" name=""/>
        <dsp:cNvSpPr/>
      </dsp:nvSpPr>
      <dsp:spPr>
        <a:xfrm>
          <a:off x="1784489" y="1931926"/>
          <a:ext cx="4470260"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marL="0" lvl="0" indent="0" algn="l" defTabSz="1066800">
            <a:lnSpc>
              <a:spcPct val="90000"/>
            </a:lnSpc>
            <a:spcBef>
              <a:spcPct val="0"/>
            </a:spcBef>
            <a:spcAft>
              <a:spcPct val="35000"/>
            </a:spcAft>
            <a:buNone/>
          </a:pPr>
          <a:r>
            <a:rPr lang="en-US" sz="2400" kern="1200"/>
            <a:t>Collaborate with non-academic VPs to map out corresponding positions</a:t>
          </a:r>
        </a:p>
      </dsp:txBody>
      <dsp:txXfrm>
        <a:off x="1784489" y="1931926"/>
        <a:ext cx="4470260" cy="1545012"/>
      </dsp:txXfrm>
    </dsp:sp>
    <dsp:sp modelId="{AC361775-5933-496C-9D7A-3B7E494D1D5F}">
      <dsp:nvSpPr>
        <dsp:cNvPr id="0" name=""/>
        <dsp:cNvSpPr/>
      </dsp:nvSpPr>
      <dsp:spPr>
        <a:xfrm>
          <a:off x="0" y="3863192"/>
          <a:ext cx="6254749" cy="15450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47FBFE-FB38-4CC1-97EC-5794BCF5A95D}">
      <dsp:nvSpPr>
        <dsp:cNvPr id="0" name=""/>
        <dsp:cNvSpPr/>
      </dsp:nvSpPr>
      <dsp:spPr>
        <a:xfrm>
          <a:off x="467366" y="4210819"/>
          <a:ext cx="849756" cy="849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E2D0E9A-A6EE-4D66-A669-DAB24DB3E835}">
      <dsp:nvSpPr>
        <dsp:cNvPr id="0" name=""/>
        <dsp:cNvSpPr/>
      </dsp:nvSpPr>
      <dsp:spPr>
        <a:xfrm>
          <a:off x="1784489" y="3863192"/>
          <a:ext cx="4470260"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marL="0" lvl="0" indent="0" algn="l" defTabSz="1066800">
            <a:lnSpc>
              <a:spcPct val="90000"/>
            </a:lnSpc>
            <a:spcBef>
              <a:spcPct val="0"/>
            </a:spcBef>
            <a:spcAft>
              <a:spcPct val="35000"/>
            </a:spcAft>
            <a:buNone/>
          </a:pPr>
          <a:r>
            <a:rPr lang="en-US" sz="2400" kern="1200"/>
            <a:t>Organize as the University Diversity and Inclusion Council</a:t>
          </a:r>
        </a:p>
      </dsp:txBody>
      <dsp:txXfrm>
        <a:off x="1784489" y="3863192"/>
        <a:ext cx="4470260" cy="1545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61775-5933-496C-9D7A-3B7E494D1D5F}">
      <dsp:nvSpPr>
        <dsp:cNvPr id="0" name=""/>
        <dsp:cNvSpPr/>
      </dsp:nvSpPr>
      <dsp:spPr>
        <a:xfrm>
          <a:off x="0" y="1893102"/>
          <a:ext cx="6254749" cy="162265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47FBFE-FB38-4CC1-97EC-5794BCF5A95D}">
      <dsp:nvSpPr>
        <dsp:cNvPr id="0" name=""/>
        <dsp:cNvSpPr/>
      </dsp:nvSpPr>
      <dsp:spPr>
        <a:xfrm>
          <a:off x="490854" y="2258201"/>
          <a:ext cx="892462" cy="89246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E2D0E9A-A6EE-4D66-A669-DAB24DB3E835}">
      <dsp:nvSpPr>
        <dsp:cNvPr id="0" name=""/>
        <dsp:cNvSpPr/>
      </dsp:nvSpPr>
      <dsp:spPr>
        <a:xfrm>
          <a:off x="1874171" y="1893102"/>
          <a:ext cx="4380578" cy="1622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31" tIns="171731" rIns="171731" bIns="171731" numCol="1" spcCol="1270" anchor="ctr" anchorCtr="0">
          <a:noAutofit/>
        </a:bodyPr>
        <a:lstStyle/>
        <a:p>
          <a:pPr marL="0" lvl="0" indent="0" algn="l" defTabSz="977900">
            <a:lnSpc>
              <a:spcPct val="100000"/>
            </a:lnSpc>
            <a:spcBef>
              <a:spcPct val="0"/>
            </a:spcBef>
            <a:spcAft>
              <a:spcPct val="35000"/>
            </a:spcAft>
            <a:buNone/>
          </a:pPr>
          <a:r>
            <a:rPr lang="en-US" sz="2200" kern="1200" dirty="0"/>
            <a:t>Partner with Student Affairs to create a network of the university’s various diverse student groups</a:t>
          </a:r>
        </a:p>
      </dsp:txBody>
      <dsp:txXfrm>
        <a:off x="1874171" y="1893102"/>
        <a:ext cx="4380578" cy="1622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673EC-4582-1A45-A48B-3631C7983A08}">
      <dsp:nvSpPr>
        <dsp:cNvPr id="0" name=""/>
        <dsp:cNvSpPr/>
      </dsp:nvSpPr>
      <dsp:spPr>
        <a:xfrm>
          <a:off x="3827" y="186419"/>
          <a:ext cx="2301220" cy="561356"/>
        </a:xfrm>
        <a:prstGeom prst="rect">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Trojans For Excellence</a:t>
          </a:r>
        </a:p>
      </dsp:txBody>
      <dsp:txXfrm>
        <a:off x="3827" y="186419"/>
        <a:ext cx="2301220" cy="561356"/>
      </dsp:txXfrm>
    </dsp:sp>
    <dsp:sp modelId="{FDE63C4E-6647-E241-864C-B9F8BB149B43}">
      <dsp:nvSpPr>
        <dsp:cNvPr id="0" name=""/>
        <dsp:cNvSpPr/>
      </dsp:nvSpPr>
      <dsp:spPr>
        <a:xfrm>
          <a:off x="3827" y="747775"/>
          <a:ext cx="2301220" cy="2659905"/>
        </a:xfrm>
        <a:prstGeom prst="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Centralized DEI trainers</a:t>
          </a:r>
        </a:p>
        <a:p>
          <a:pPr marL="171450" lvl="1" indent="-171450" algn="l" defTabSz="711200">
            <a:lnSpc>
              <a:spcPct val="90000"/>
            </a:lnSpc>
            <a:spcBef>
              <a:spcPct val="0"/>
            </a:spcBef>
            <a:spcAft>
              <a:spcPct val="15000"/>
            </a:spcAft>
            <a:buChar char="•"/>
          </a:pPr>
          <a:r>
            <a:rPr lang="en-US" sz="1600" kern="1200" dirty="0"/>
            <a:t>Composed of faculty and staff</a:t>
          </a:r>
        </a:p>
        <a:p>
          <a:pPr marL="171450" lvl="1" indent="-171450" algn="l" defTabSz="711200">
            <a:lnSpc>
              <a:spcPct val="90000"/>
            </a:lnSpc>
            <a:spcBef>
              <a:spcPct val="0"/>
            </a:spcBef>
            <a:spcAft>
              <a:spcPct val="15000"/>
            </a:spcAft>
            <a:buChar char="•"/>
          </a:pPr>
          <a:r>
            <a:rPr lang="en-US" sz="1600" kern="1200" dirty="0"/>
            <a:t>Available upon request with customizable training modules</a:t>
          </a:r>
        </a:p>
        <a:p>
          <a:pPr marL="171450" lvl="1" indent="-171450" algn="l" defTabSz="711200">
            <a:lnSpc>
              <a:spcPct val="90000"/>
            </a:lnSpc>
            <a:spcBef>
              <a:spcPct val="0"/>
            </a:spcBef>
            <a:spcAft>
              <a:spcPct val="15000"/>
            </a:spcAft>
            <a:buChar char="•"/>
          </a:pPr>
          <a:r>
            <a:rPr lang="en-US" sz="1600" kern="1200"/>
            <a:t>Yearly cohorts with stipends</a:t>
          </a:r>
        </a:p>
      </dsp:txBody>
      <dsp:txXfrm>
        <a:off x="3827" y="747775"/>
        <a:ext cx="2301220" cy="2659905"/>
      </dsp:txXfrm>
    </dsp:sp>
    <dsp:sp modelId="{77B97FA9-BD9F-8F4B-BFD6-802235B8127B}">
      <dsp:nvSpPr>
        <dsp:cNvPr id="0" name=""/>
        <dsp:cNvSpPr/>
      </dsp:nvSpPr>
      <dsp:spPr>
        <a:xfrm>
          <a:off x="2627218" y="186419"/>
          <a:ext cx="2301220" cy="561356"/>
        </a:xfrm>
        <a:prstGeom prst="rect">
          <a:avLst/>
        </a:prstGeom>
        <a:solidFill>
          <a:schemeClr val="accent2">
            <a:hueOff val="2079554"/>
            <a:satOff val="11835"/>
            <a:lumOff val="3660"/>
            <a:alphaOff val="0"/>
          </a:schemeClr>
        </a:solidFill>
        <a:ln w="12700" cap="flat" cmpd="sng" algn="in">
          <a:solidFill>
            <a:schemeClr val="accent2">
              <a:hueOff val="2079554"/>
              <a:satOff val="11835"/>
              <a:lumOff val="36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Community Healing Corps</a:t>
          </a:r>
        </a:p>
      </dsp:txBody>
      <dsp:txXfrm>
        <a:off x="2627218" y="186419"/>
        <a:ext cx="2301220" cy="561356"/>
      </dsp:txXfrm>
    </dsp:sp>
    <dsp:sp modelId="{5EF59BE9-2B07-BB49-B2E9-DA2F641B51BE}">
      <dsp:nvSpPr>
        <dsp:cNvPr id="0" name=""/>
        <dsp:cNvSpPr/>
      </dsp:nvSpPr>
      <dsp:spPr>
        <a:xfrm>
          <a:off x="2627218" y="747775"/>
          <a:ext cx="2301220" cy="2659905"/>
        </a:xfrm>
        <a:prstGeom prst="rect">
          <a:avLst/>
        </a:prstGeom>
        <a:solidFill>
          <a:schemeClr val="accent2">
            <a:tint val="40000"/>
            <a:alpha val="90000"/>
            <a:hueOff val="2070328"/>
            <a:satOff val="9024"/>
            <a:lumOff val="981"/>
            <a:alphaOff val="0"/>
          </a:schemeClr>
        </a:solidFill>
        <a:ln w="12700" cap="flat" cmpd="sng" algn="in">
          <a:solidFill>
            <a:schemeClr val="accent2">
              <a:tint val="40000"/>
              <a:alpha val="90000"/>
              <a:hueOff val="2070328"/>
              <a:satOff val="9024"/>
              <a:lumOff val="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b="0" i="0" u="none" kern="1200" dirty="0"/>
            <a:t>50 hours of advanced training and formal certification process</a:t>
          </a:r>
          <a:endParaRPr lang="en-US"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u="none" kern="1200" dirty="0"/>
            <a:t>Centralized Restorative Community Builders</a:t>
          </a:r>
        </a:p>
        <a:p>
          <a:pPr marL="171450" lvl="1" indent="-171450" algn="l" defTabSz="711200">
            <a:lnSpc>
              <a:spcPct val="90000"/>
            </a:lnSpc>
            <a:spcBef>
              <a:spcPct val="0"/>
            </a:spcBef>
            <a:spcAft>
              <a:spcPct val="15000"/>
            </a:spcAft>
            <a:buFont typeface="Arial" panose="020B0604020202020204" pitchFamily="34" charset="0"/>
            <a:buChar char="•"/>
          </a:pPr>
          <a:r>
            <a:rPr lang="en-US" sz="1600" b="0" i="0" u="none" kern="1200" dirty="0"/>
            <a:t>Composed of Faculty and Staff</a:t>
          </a:r>
        </a:p>
        <a:p>
          <a:pPr marL="171450" lvl="1" indent="-171450" algn="l" defTabSz="711200">
            <a:lnSpc>
              <a:spcPct val="90000"/>
            </a:lnSpc>
            <a:spcBef>
              <a:spcPct val="0"/>
            </a:spcBef>
            <a:spcAft>
              <a:spcPct val="15000"/>
            </a:spcAft>
            <a:buFont typeface="Arial" panose="020B0604020202020204" pitchFamily="34" charset="0"/>
            <a:buChar char="•"/>
          </a:pPr>
          <a:r>
            <a:rPr lang="en-US" sz="1600" b="0" i="0" u="none" kern="1200" dirty="0"/>
            <a:t>Available upon request after case review and intake interviews</a:t>
          </a:r>
        </a:p>
      </dsp:txBody>
      <dsp:txXfrm>
        <a:off x="2627218" y="747775"/>
        <a:ext cx="2301220" cy="2659905"/>
      </dsp:txXfrm>
    </dsp:sp>
    <dsp:sp modelId="{D59FA11C-3E9B-8144-AB46-972A54FD9ECD}">
      <dsp:nvSpPr>
        <dsp:cNvPr id="0" name=""/>
        <dsp:cNvSpPr/>
      </dsp:nvSpPr>
      <dsp:spPr>
        <a:xfrm>
          <a:off x="5250610" y="186419"/>
          <a:ext cx="2301220" cy="561356"/>
        </a:xfrm>
        <a:prstGeom prst="rect">
          <a:avLst/>
        </a:prstGeom>
        <a:solidFill>
          <a:schemeClr val="accent2">
            <a:hueOff val="4159108"/>
            <a:satOff val="23669"/>
            <a:lumOff val="7320"/>
            <a:alphaOff val="0"/>
          </a:schemeClr>
        </a:solidFill>
        <a:ln w="12700" cap="flat" cmpd="sng" algn="in">
          <a:solidFill>
            <a:schemeClr val="accent2">
              <a:hueOff val="4159108"/>
              <a:satOff val="23669"/>
              <a:lumOff val="732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Search Advocates</a:t>
          </a:r>
        </a:p>
      </dsp:txBody>
      <dsp:txXfrm>
        <a:off x="5250610" y="186419"/>
        <a:ext cx="2301220" cy="561356"/>
      </dsp:txXfrm>
    </dsp:sp>
    <dsp:sp modelId="{F7FB232C-A684-764A-871B-D19A1CB771F8}">
      <dsp:nvSpPr>
        <dsp:cNvPr id="0" name=""/>
        <dsp:cNvSpPr/>
      </dsp:nvSpPr>
      <dsp:spPr>
        <a:xfrm>
          <a:off x="5250610" y="747775"/>
          <a:ext cx="2301220" cy="2659905"/>
        </a:xfrm>
        <a:prstGeom prst="rect">
          <a:avLst/>
        </a:prstGeom>
        <a:solidFill>
          <a:schemeClr val="accent2">
            <a:tint val="40000"/>
            <a:alpha val="90000"/>
            <a:hueOff val="4140656"/>
            <a:satOff val="18048"/>
            <a:lumOff val="1962"/>
            <a:alphaOff val="0"/>
          </a:schemeClr>
        </a:solidFill>
        <a:ln w="12700" cap="flat" cmpd="sng" algn="in">
          <a:solidFill>
            <a:schemeClr val="accent2">
              <a:tint val="40000"/>
              <a:alpha val="90000"/>
              <a:hueOff val="4140656"/>
              <a:satOff val="18048"/>
              <a:lumOff val="19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Embedded hiring support for hiring managers and search committees</a:t>
          </a:r>
        </a:p>
        <a:p>
          <a:pPr marL="171450" lvl="1" indent="-171450" algn="l" defTabSz="711200">
            <a:lnSpc>
              <a:spcPct val="90000"/>
            </a:lnSpc>
            <a:spcBef>
              <a:spcPct val="0"/>
            </a:spcBef>
            <a:spcAft>
              <a:spcPct val="15000"/>
            </a:spcAft>
            <a:buChar char="•"/>
          </a:pPr>
          <a:r>
            <a:rPr lang="en-US" sz="1600" kern="1200" dirty="0"/>
            <a:t>Composed of faculty and staff</a:t>
          </a:r>
        </a:p>
        <a:p>
          <a:pPr marL="171450" lvl="1" indent="-171450" algn="l" defTabSz="711200">
            <a:lnSpc>
              <a:spcPct val="90000"/>
            </a:lnSpc>
            <a:spcBef>
              <a:spcPct val="0"/>
            </a:spcBef>
            <a:spcAft>
              <a:spcPct val="15000"/>
            </a:spcAft>
            <a:buChar char="•"/>
          </a:pPr>
          <a:r>
            <a:rPr lang="en-US" sz="1600" kern="1200" dirty="0"/>
            <a:t>Available upon request</a:t>
          </a:r>
        </a:p>
        <a:p>
          <a:pPr marL="171450" lvl="1" indent="-171450" algn="l" defTabSz="711200">
            <a:lnSpc>
              <a:spcPct val="90000"/>
            </a:lnSpc>
            <a:spcBef>
              <a:spcPct val="0"/>
            </a:spcBef>
            <a:spcAft>
              <a:spcPct val="15000"/>
            </a:spcAft>
            <a:buChar char="•"/>
          </a:pPr>
          <a:r>
            <a:rPr lang="en-US" sz="1600" kern="1200" dirty="0"/>
            <a:t>Yearly cohorts with stipends</a:t>
          </a:r>
        </a:p>
      </dsp:txBody>
      <dsp:txXfrm>
        <a:off x="5250610" y="747775"/>
        <a:ext cx="2301220" cy="2659905"/>
      </dsp:txXfrm>
    </dsp:sp>
    <dsp:sp modelId="{9FC0F9AE-2082-CA4B-A029-F927A55B11BF}">
      <dsp:nvSpPr>
        <dsp:cNvPr id="0" name=""/>
        <dsp:cNvSpPr/>
      </dsp:nvSpPr>
      <dsp:spPr>
        <a:xfrm>
          <a:off x="7874002" y="186419"/>
          <a:ext cx="2301220" cy="561356"/>
        </a:xfrm>
        <a:prstGeom prst="rect">
          <a:avLst/>
        </a:prstGeom>
        <a:solidFill>
          <a:schemeClr val="accent2">
            <a:hueOff val="6238661"/>
            <a:satOff val="35504"/>
            <a:lumOff val="10980"/>
            <a:alphaOff val="0"/>
          </a:schemeClr>
        </a:solidFill>
        <a:ln w="12700" cap="flat" cmpd="sng" algn="in">
          <a:solidFill>
            <a:schemeClr val="accent2">
              <a:hueOff val="6238661"/>
              <a:satOff val="35504"/>
              <a:lumOff val="10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Annual Diversity Report</a:t>
          </a:r>
        </a:p>
      </dsp:txBody>
      <dsp:txXfrm>
        <a:off x="7874002" y="186419"/>
        <a:ext cx="2301220" cy="561356"/>
      </dsp:txXfrm>
    </dsp:sp>
    <dsp:sp modelId="{DBE52BEF-4112-534F-8572-5895795E47B3}">
      <dsp:nvSpPr>
        <dsp:cNvPr id="0" name=""/>
        <dsp:cNvSpPr/>
      </dsp:nvSpPr>
      <dsp:spPr>
        <a:xfrm>
          <a:off x="7874002" y="747775"/>
          <a:ext cx="2301220" cy="2659905"/>
        </a:xfrm>
        <a:prstGeom prst="rect">
          <a:avLst/>
        </a:prstGeom>
        <a:solidFill>
          <a:schemeClr val="accent2">
            <a:tint val="40000"/>
            <a:alpha val="90000"/>
            <a:hueOff val="6210984"/>
            <a:satOff val="27072"/>
            <a:lumOff val="2943"/>
            <a:alphaOff val="0"/>
          </a:schemeClr>
        </a:solidFill>
        <a:ln w="12700" cap="flat" cmpd="sng" algn="in">
          <a:solidFill>
            <a:schemeClr val="accent2">
              <a:tint val="40000"/>
              <a:alpha val="90000"/>
              <a:hueOff val="6210984"/>
              <a:satOff val="27072"/>
              <a:lumOff val="29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Existing Data from institutional research.</a:t>
          </a:r>
        </a:p>
        <a:p>
          <a:pPr marL="171450" lvl="1" indent="-171450" algn="l" defTabSz="711200">
            <a:lnSpc>
              <a:spcPct val="90000"/>
            </a:lnSpc>
            <a:spcBef>
              <a:spcPct val="0"/>
            </a:spcBef>
            <a:spcAft>
              <a:spcPct val="15000"/>
            </a:spcAft>
            <a:buChar char="•"/>
          </a:pPr>
          <a:r>
            <a:rPr lang="en-US" sz="1600" kern="1200" dirty="0"/>
            <a:t>New data from the National Assessment of Collegiate Campus Climates  survey</a:t>
          </a:r>
        </a:p>
      </dsp:txBody>
      <dsp:txXfrm>
        <a:off x="7874002" y="747775"/>
        <a:ext cx="2301220" cy="26599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8D0ED-C236-FE48-AAAF-89E53C41FFCC}">
      <dsp:nvSpPr>
        <dsp:cNvPr id="0" name=""/>
        <dsp:cNvSpPr/>
      </dsp:nvSpPr>
      <dsp:spPr>
        <a:xfrm>
          <a:off x="0" y="0"/>
          <a:ext cx="4845049" cy="5974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36E566-3A48-DB42-BC56-6810D1F8FA10}">
      <dsp:nvSpPr>
        <dsp:cNvPr id="0" name=""/>
        <dsp:cNvSpPr/>
      </dsp:nvSpPr>
      <dsp:spPr>
        <a:xfrm>
          <a:off x="180742" y="138996"/>
          <a:ext cx="328623" cy="328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in">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F7973-2950-4143-9C3C-A0EE026C716C}">
      <dsp:nvSpPr>
        <dsp:cNvPr id="0" name=""/>
        <dsp:cNvSpPr/>
      </dsp:nvSpPr>
      <dsp:spPr>
        <a:xfrm>
          <a:off x="690108" y="4560"/>
          <a:ext cx="4154266" cy="59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35" tIns="63235" rIns="63235" bIns="63235" numCol="1" spcCol="1270" anchor="ctr" anchorCtr="0">
          <a:noAutofit/>
        </a:bodyPr>
        <a:lstStyle/>
        <a:p>
          <a:pPr marL="0" lvl="0" indent="0" algn="l" defTabSz="666750">
            <a:lnSpc>
              <a:spcPct val="100000"/>
            </a:lnSpc>
            <a:spcBef>
              <a:spcPct val="0"/>
            </a:spcBef>
            <a:spcAft>
              <a:spcPct val="35000"/>
            </a:spcAft>
            <a:buNone/>
          </a:pPr>
          <a:r>
            <a:rPr lang="en-US" sz="1500" kern="1200" dirty="0"/>
            <a:t>Set OID Portfolio Areas</a:t>
          </a:r>
        </a:p>
      </dsp:txBody>
      <dsp:txXfrm>
        <a:off x="690108" y="4560"/>
        <a:ext cx="4154266" cy="597496"/>
      </dsp:txXfrm>
    </dsp:sp>
    <dsp:sp modelId="{61A7FFF7-ED24-4A24-8BB9-6BB3636A4AEF}">
      <dsp:nvSpPr>
        <dsp:cNvPr id="0" name=""/>
        <dsp:cNvSpPr/>
      </dsp:nvSpPr>
      <dsp:spPr>
        <a:xfrm>
          <a:off x="0" y="751430"/>
          <a:ext cx="4845049" cy="5974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B7AF00-BE4A-4234-8216-6E276F56DB95}">
      <dsp:nvSpPr>
        <dsp:cNvPr id="0" name=""/>
        <dsp:cNvSpPr/>
      </dsp:nvSpPr>
      <dsp:spPr>
        <a:xfrm>
          <a:off x="180742" y="885867"/>
          <a:ext cx="328623" cy="328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E8BC660-7640-4B2B-841E-1F704D9CE40F}">
      <dsp:nvSpPr>
        <dsp:cNvPr id="0" name=""/>
        <dsp:cNvSpPr/>
      </dsp:nvSpPr>
      <dsp:spPr>
        <a:xfrm>
          <a:off x="690108" y="751430"/>
          <a:ext cx="4154266" cy="59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35" tIns="63235" rIns="63235" bIns="63235" numCol="1" spcCol="1270" anchor="ctr" anchorCtr="0">
          <a:noAutofit/>
        </a:bodyPr>
        <a:lstStyle/>
        <a:p>
          <a:pPr marL="0" lvl="0" indent="0" algn="l" defTabSz="666750">
            <a:lnSpc>
              <a:spcPct val="100000"/>
            </a:lnSpc>
            <a:spcBef>
              <a:spcPct val="0"/>
            </a:spcBef>
            <a:spcAft>
              <a:spcPct val="35000"/>
            </a:spcAft>
            <a:buNone/>
          </a:pPr>
          <a:r>
            <a:rPr lang="en-US" sz="1500" kern="1200" dirty="0"/>
            <a:t>Collect &amp; review of existing DEI Plans  and NACC data</a:t>
          </a:r>
        </a:p>
      </dsp:txBody>
      <dsp:txXfrm>
        <a:off x="690108" y="751430"/>
        <a:ext cx="4154266" cy="597496"/>
      </dsp:txXfrm>
    </dsp:sp>
    <dsp:sp modelId="{90720CCB-69BF-CA49-BDCE-59B078D2135E}">
      <dsp:nvSpPr>
        <dsp:cNvPr id="0" name=""/>
        <dsp:cNvSpPr/>
      </dsp:nvSpPr>
      <dsp:spPr>
        <a:xfrm>
          <a:off x="0" y="1498301"/>
          <a:ext cx="4845049" cy="5974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5936ED-F1BA-9747-926A-FC7B52F7CF56}">
      <dsp:nvSpPr>
        <dsp:cNvPr id="0" name=""/>
        <dsp:cNvSpPr/>
      </dsp:nvSpPr>
      <dsp:spPr>
        <a:xfrm>
          <a:off x="180742" y="1632738"/>
          <a:ext cx="328623" cy="32862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in">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3C2181-80CA-5F4D-9E2E-8E479B0FAB7C}">
      <dsp:nvSpPr>
        <dsp:cNvPr id="0" name=""/>
        <dsp:cNvSpPr/>
      </dsp:nvSpPr>
      <dsp:spPr>
        <a:xfrm>
          <a:off x="690108" y="1498301"/>
          <a:ext cx="4154266" cy="59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35" tIns="63235" rIns="63235" bIns="63235" numCol="1" spcCol="1270" anchor="ctr" anchorCtr="0">
          <a:noAutofit/>
        </a:bodyPr>
        <a:lstStyle/>
        <a:p>
          <a:pPr marL="0" lvl="0" indent="0" algn="l" defTabSz="666750">
            <a:lnSpc>
              <a:spcPct val="100000"/>
            </a:lnSpc>
            <a:spcBef>
              <a:spcPct val="0"/>
            </a:spcBef>
            <a:spcAft>
              <a:spcPct val="35000"/>
            </a:spcAft>
            <a:buNone/>
          </a:pPr>
          <a:r>
            <a:rPr lang="en-US" sz="1500" kern="1200" dirty="0"/>
            <a:t>Address Opportunities Revealed by REDI</a:t>
          </a:r>
        </a:p>
      </dsp:txBody>
      <dsp:txXfrm>
        <a:off x="690108" y="1498301"/>
        <a:ext cx="4154266" cy="597496"/>
      </dsp:txXfrm>
    </dsp:sp>
    <dsp:sp modelId="{18BFB1BB-7D9B-4E35-A1FC-9AA9A67F5E84}">
      <dsp:nvSpPr>
        <dsp:cNvPr id="0" name=""/>
        <dsp:cNvSpPr/>
      </dsp:nvSpPr>
      <dsp:spPr>
        <a:xfrm>
          <a:off x="0" y="2245172"/>
          <a:ext cx="4845049" cy="5974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21F259-6C68-4D26-A8F6-8970D7D95A2D}">
      <dsp:nvSpPr>
        <dsp:cNvPr id="0" name=""/>
        <dsp:cNvSpPr/>
      </dsp:nvSpPr>
      <dsp:spPr>
        <a:xfrm>
          <a:off x="180742" y="2379609"/>
          <a:ext cx="328623" cy="328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1A094EE-B41F-4EDE-852E-F17D1F398C8C}">
      <dsp:nvSpPr>
        <dsp:cNvPr id="0" name=""/>
        <dsp:cNvSpPr/>
      </dsp:nvSpPr>
      <dsp:spPr>
        <a:xfrm>
          <a:off x="690108" y="2245172"/>
          <a:ext cx="4154266" cy="59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35" tIns="63235" rIns="63235" bIns="63235" numCol="1" spcCol="1270" anchor="ctr" anchorCtr="0">
          <a:noAutofit/>
        </a:bodyPr>
        <a:lstStyle/>
        <a:p>
          <a:pPr marL="0" lvl="0" indent="0" algn="l" defTabSz="666750">
            <a:lnSpc>
              <a:spcPct val="100000"/>
            </a:lnSpc>
            <a:spcBef>
              <a:spcPct val="0"/>
            </a:spcBef>
            <a:spcAft>
              <a:spcPct val="35000"/>
            </a:spcAft>
            <a:buNone/>
          </a:pPr>
          <a:r>
            <a:rPr lang="en-US" sz="1500" kern="1200" dirty="0"/>
            <a:t>Consul with and provide support to Divisional Leaders, Deans, Managers, and Directors</a:t>
          </a:r>
        </a:p>
      </dsp:txBody>
      <dsp:txXfrm>
        <a:off x="690108" y="2245172"/>
        <a:ext cx="4154266" cy="597496"/>
      </dsp:txXfrm>
    </dsp:sp>
    <dsp:sp modelId="{62861E25-C5E2-4AF9-83D0-9643155A7277}">
      <dsp:nvSpPr>
        <dsp:cNvPr id="0" name=""/>
        <dsp:cNvSpPr/>
      </dsp:nvSpPr>
      <dsp:spPr>
        <a:xfrm>
          <a:off x="0" y="2992043"/>
          <a:ext cx="4845049" cy="5974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AE9548-1458-4D0D-AB34-9F3909D16F0A}">
      <dsp:nvSpPr>
        <dsp:cNvPr id="0" name=""/>
        <dsp:cNvSpPr/>
      </dsp:nvSpPr>
      <dsp:spPr>
        <a:xfrm>
          <a:off x="180742" y="3126480"/>
          <a:ext cx="328623" cy="3286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4972C7A-208F-461B-BB1B-35DA62E3CDAB}">
      <dsp:nvSpPr>
        <dsp:cNvPr id="0" name=""/>
        <dsp:cNvSpPr/>
      </dsp:nvSpPr>
      <dsp:spPr>
        <a:xfrm>
          <a:off x="690108" y="2992043"/>
          <a:ext cx="2180272" cy="59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35" tIns="63235" rIns="63235" bIns="63235" numCol="1" spcCol="1270" anchor="ctr" anchorCtr="0">
          <a:noAutofit/>
        </a:bodyPr>
        <a:lstStyle/>
        <a:p>
          <a:pPr marL="0" lvl="0" indent="0" algn="l" defTabSz="666750">
            <a:lnSpc>
              <a:spcPct val="100000"/>
            </a:lnSpc>
            <a:spcBef>
              <a:spcPct val="0"/>
            </a:spcBef>
            <a:spcAft>
              <a:spcPct val="35000"/>
            </a:spcAft>
            <a:buNone/>
          </a:pPr>
          <a:r>
            <a:rPr lang="en-US" sz="1500" kern="1200" dirty="0"/>
            <a:t>Determine a university DEI strategy</a:t>
          </a:r>
        </a:p>
      </dsp:txBody>
      <dsp:txXfrm>
        <a:off x="690108" y="2992043"/>
        <a:ext cx="2180272" cy="597496"/>
      </dsp:txXfrm>
    </dsp:sp>
    <dsp:sp modelId="{F88371C2-38D3-4CD9-9041-6476F21B39A2}">
      <dsp:nvSpPr>
        <dsp:cNvPr id="0" name=""/>
        <dsp:cNvSpPr/>
      </dsp:nvSpPr>
      <dsp:spPr>
        <a:xfrm>
          <a:off x="2870381" y="2992043"/>
          <a:ext cx="1973994" cy="59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35" tIns="63235" rIns="63235" bIns="63235" numCol="1" spcCol="1270" anchor="ctr" anchorCtr="0">
          <a:noAutofit/>
        </a:bodyPr>
        <a:lstStyle/>
        <a:p>
          <a:pPr marL="0" lvl="0" indent="0" algn="l" defTabSz="488950">
            <a:lnSpc>
              <a:spcPct val="100000"/>
            </a:lnSpc>
            <a:spcBef>
              <a:spcPct val="0"/>
            </a:spcBef>
            <a:spcAft>
              <a:spcPct val="35000"/>
            </a:spcAft>
            <a:buNone/>
          </a:pPr>
          <a:r>
            <a:rPr lang="en-US" sz="1100" kern="1200" dirty="0"/>
            <a:t>Collaboration is key</a:t>
          </a:r>
        </a:p>
        <a:p>
          <a:pPr marL="0" lvl="0" indent="0" algn="l" defTabSz="488950">
            <a:lnSpc>
              <a:spcPct val="100000"/>
            </a:lnSpc>
            <a:spcBef>
              <a:spcPct val="0"/>
            </a:spcBef>
            <a:spcAft>
              <a:spcPct val="35000"/>
            </a:spcAft>
            <a:buNone/>
          </a:pPr>
          <a:r>
            <a:rPr lang="en-US" sz="1100" kern="1200" dirty="0"/>
            <a:t>Individual plans</a:t>
          </a:r>
        </a:p>
        <a:p>
          <a:pPr marL="0" lvl="0" indent="0" algn="l" defTabSz="488950">
            <a:lnSpc>
              <a:spcPct val="100000"/>
            </a:lnSpc>
            <a:spcBef>
              <a:spcPct val="0"/>
            </a:spcBef>
            <a:spcAft>
              <a:spcPct val="35000"/>
            </a:spcAft>
            <a:buNone/>
          </a:pPr>
          <a:r>
            <a:rPr lang="en-US" sz="1100" kern="1200" dirty="0"/>
            <a:t>Hub and spoke or umbrella structure</a:t>
          </a:r>
        </a:p>
      </dsp:txBody>
      <dsp:txXfrm>
        <a:off x="2870381" y="2992043"/>
        <a:ext cx="1973994" cy="5974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1749F-0BD6-4F95-A0DB-486A994ECE6D}">
      <dsp:nvSpPr>
        <dsp:cNvPr id="0" name=""/>
        <dsp:cNvSpPr/>
      </dsp:nvSpPr>
      <dsp:spPr>
        <a:xfrm>
          <a:off x="0" y="680"/>
          <a:ext cx="6305550" cy="15919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EB6BAB-25CF-4422-A82D-2EEAE89EEDB2}">
      <dsp:nvSpPr>
        <dsp:cNvPr id="0" name=""/>
        <dsp:cNvSpPr/>
      </dsp:nvSpPr>
      <dsp:spPr>
        <a:xfrm>
          <a:off x="481573" y="358875"/>
          <a:ext cx="875587" cy="875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3D3210D-6415-4523-A173-1C38842F3773}">
      <dsp:nvSpPr>
        <dsp:cNvPr id="0" name=""/>
        <dsp:cNvSpPr/>
      </dsp:nvSpPr>
      <dsp:spPr>
        <a:xfrm>
          <a:off x="1838734" y="680"/>
          <a:ext cx="4466815" cy="1591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84" tIns="168484" rIns="168484" bIns="168484" numCol="1" spcCol="1270" anchor="ctr" anchorCtr="0">
          <a:noAutofit/>
        </a:bodyPr>
        <a:lstStyle/>
        <a:p>
          <a:pPr marL="0" lvl="0" indent="0" algn="l" defTabSz="1111250">
            <a:lnSpc>
              <a:spcPct val="100000"/>
            </a:lnSpc>
            <a:spcBef>
              <a:spcPct val="0"/>
            </a:spcBef>
            <a:spcAft>
              <a:spcPct val="35000"/>
            </a:spcAft>
            <a:buNone/>
          </a:pPr>
          <a:r>
            <a:rPr lang="en-US" sz="2500" kern="1200" dirty="0"/>
            <a:t>Faculty and Staff Success</a:t>
          </a:r>
        </a:p>
      </dsp:txBody>
      <dsp:txXfrm>
        <a:off x="1838734" y="680"/>
        <a:ext cx="4466815" cy="1591978"/>
      </dsp:txXfrm>
    </dsp:sp>
    <dsp:sp modelId="{EF7D41E8-DC11-4611-A948-B86102FDA191}">
      <dsp:nvSpPr>
        <dsp:cNvPr id="0" name=""/>
        <dsp:cNvSpPr/>
      </dsp:nvSpPr>
      <dsp:spPr>
        <a:xfrm>
          <a:off x="0" y="1990652"/>
          <a:ext cx="6305550" cy="15919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AA3475-BAD0-44ED-BB52-1ACC07D31289}">
      <dsp:nvSpPr>
        <dsp:cNvPr id="0" name=""/>
        <dsp:cNvSpPr/>
      </dsp:nvSpPr>
      <dsp:spPr>
        <a:xfrm>
          <a:off x="481573" y="2348848"/>
          <a:ext cx="875587" cy="875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DAA842E-1839-4090-9D67-1F5A9FD6BE38}">
      <dsp:nvSpPr>
        <dsp:cNvPr id="0" name=""/>
        <dsp:cNvSpPr/>
      </dsp:nvSpPr>
      <dsp:spPr>
        <a:xfrm>
          <a:off x="1838734" y="1990652"/>
          <a:ext cx="4466815" cy="1591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84" tIns="168484" rIns="168484" bIns="168484" numCol="1" spcCol="1270" anchor="ctr" anchorCtr="0">
          <a:noAutofit/>
        </a:bodyPr>
        <a:lstStyle/>
        <a:p>
          <a:pPr marL="0" lvl="0" indent="0" algn="l" defTabSz="1111250">
            <a:lnSpc>
              <a:spcPct val="100000"/>
            </a:lnSpc>
            <a:spcBef>
              <a:spcPct val="0"/>
            </a:spcBef>
            <a:spcAft>
              <a:spcPct val="35000"/>
            </a:spcAft>
            <a:buNone/>
          </a:pPr>
          <a:r>
            <a:rPr lang="en-US" sz="2500" kern="1200" dirty="0"/>
            <a:t>Student Success</a:t>
          </a:r>
        </a:p>
      </dsp:txBody>
      <dsp:txXfrm>
        <a:off x="1838734" y="1990652"/>
        <a:ext cx="4466815" cy="1591978"/>
      </dsp:txXfrm>
    </dsp:sp>
    <dsp:sp modelId="{58A23596-C1BA-4D3B-89BA-A438477910DF}">
      <dsp:nvSpPr>
        <dsp:cNvPr id="0" name=""/>
        <dsp:cNvSpPr/>
      </dsp:nvSpPr>
      <dsp:spPr>
        <a:xfrm>
          <a:off x="0" y="3980625"/>
          <a:ext cx="6305550" cy="15919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4D9660-097D-48D0-B54B-18CA1AD28705}">
      <dsp:nvSpPr>
        <dsp:cNvPr id="0" name=""/>
        <dsp:cNvSpPr/>
      </dsp:nvSpPr>
      <dsp:spPr>
        <a:xfrm>
          <a:off x="481573" y="4338820"/>
          <a:ext cx="875587" cy="875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EDCB290-4000-4725-9231-E09E23AEADEF}">
      <dsp:nvSpPr>
        <dsp:cNvPr id="0" name=""/>
        <dsp:cNvSpPr/>
      </dsp:nvSpPr>
      <dsp:spPr>
        <a:xfrm>
          <a:off x="1838734" y="3980625"/>
          <a:ext cx="4466815" cy="1591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84" tIns="168484" rIns="168484" bIns="168484" numCol="1" spcCol="1270" anchor="ctr" anchorCtr="0">
          <a:noAutofit/>
        </a:bodyPr>
        <a:lstStyle/>
        <a:p>
          <a:pPr marL="0" lvl="0" indent="0" algn="l" defTabSz="1111250">
            <a:lnSpc>
              <a:spcPct val="100000"/>
            </a:lnSpc>
            <a:spcBef>
              <a:spcPct val="0"/>
            </a:spcBef>
            <a:spcAft>
              <a:spcPct val="35000"/>
            </a:spcAft>
            <a:buNone/>
          </a:pPr>
          <a:r>
            <a:rPr lang="en-US" sz="2500" kern="1200" dirty="0"/>
            <a:t>Health Systems</a:t>
          </a:r>
        </a:p>
      </dsp:txBody>
      <dsp:txXfrm>
        <a:off x="1838734" y="3980625"/>
        <a:ext cx="4466815" cy="15919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270B8-A84B-B448-B837-15393E6B6C3F}">
      <dsp:nvSpPr>
        <dsp:cNvPr id="0" name=""/>
        <dsp:cNvSpPr/>
      </dsp:nvSpPr>
      <dsp:spPr>
        <a:xfrm>
          <a:off x="3952398" y="54391"/>
          <a:ext cx="2610802" cy="2610802"/>
        </a:xfrm>
        <a:prstGeom prst="ellipse">
          <a:avLst/>
        </a:prstGeom>
        <a:solidFill>
          <a:schemeClr val="accent1">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Faculty and Staff Success</a:t>
          </a:r>
        </a:p>
      </dsp:txBody>
      <dsp:txXfrm>
        <a:off x="4300505" y="511282"/>
        <a:ext cx="1914588" cy="1174861"/>
      </dsp:txXfrm>
    </dsp:sp>
    <dsp:sp modelId="{FFA103E2-69EA-3C4A-913B-4D721064DD86}">
      <dsp:nvSpPr>
        <dsp:cNvPr id="0" name=""/>
        <dsp:cNvSpPr/>
      </dsp:nvSpPr>
      <dsp:spPr>
        <a:xfrm>
          <a:off x="4894463" y="1686143"/>
          <a:ext cx="2610802" cy="2610802"/>
        </a:xfrm>
        <a:prstGeom prst="ellipse">
          <a:avLst/>
        </a:prstGeom>
        <a:solidFill>
          <a:schemeClr val="accent1">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Health Systems</a:t>
          </a:r>
        </a:p>
      </dsp:txBody>
      <dsp:txXfrm>
        <a:off x="5692933" y="2360600"/>
        <a:ext cx="1566481" cy="1435941"/>
      </dsp:txXfrm>
    </dsp:sp>
    <dsp:sp modelId="{D77475C3-0AD3-D046-B0B3-6F978B7CEE26}">
      <dsp:nvSpPr>
        <dsp:cNvPr id="0" name=""/>
        <dsp:cNvSpPr/>
      </dsp:nvSpPr>
      <dsp:spPr>
        <a:xfrm>
          <a:off x="3010333" y="1686143"/>
          <a:ext cx="2610802" cy="2610802"/>
        </a:xfrm>
        <a:prstGeom prst="ellipse">
          <a:avLst/>
        </a:prstGeom>
        <a:solidFill>
          <a:schemeClr val="accent1">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Student Success</a:t>
          </a:r>
        </a:p>
      </dsp:txBody>
      <dsp:txXfrm>
        <a:off x="3256184" y="2360600"/>
        <a:ext cx="1566481" cy="143594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B5963-5401-9046-837A-E921ADC4A4A8}" type="datetimeFigureOut">
              <a:rPr lang="en-US" smtClean="0"/>
              <a:t>11/16/21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874494-E8AD-2F4F-9A26-BB415568E85E}" type="slidenum">
              <a:rPr lang="en-US" smtClean="0"/>
              <a:t>‹#›</a:t>
            </a:fld>
            <a:endParaRPr lang="en-US"/>
          </a:p>
        </p:txBody>
      </p:sp>
    </p:spTree>
    <p:extLst>
      <p:ext uri="{BB962C8B-B14F-4D97-AF65-F5344CB8AC3E}">
        <p14:creationId xmlns:p14="http://schemas.microsoft.com/office/powerpoint/2010/main" val="1558668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 FEEL FREE TO REMOVE AND ADAPT NEW SLIDES HERE AS THEY FIT YOUR AUDIENCE.</a:t>
            </a:r>
          </a:p>
        </p:txBody>
      </p:sp>
      <p:sp>
        <p:nvSpPr>
          <p:cNvPr id="4" name="Slide Number Placeholder 3"/>
          <p:cNvSpPr>
            <a:spLocks noGrp="1"/>
          </p:cNvSpPr>
          <p:nvPr>
            <p:ph type="sldNum" sz="quarter" idx="5"/>
          </p:nvPr>
        </p:nvSpPr>
        <p:spPr/>
        <p:txBody>
          <a:bodyPr/>
          <a:lstStyle/>
          <a:p>
            <a:fld id="{03874494-E8AD-2F4F-9A26-BB415568E85E}" type="slidenum">
              <a:rPr lang="en-US" smtClean="0"/>
              <a:t>2</a:t>
            </a:fld>
            <a:endParaRPr lang="en-US"/>
          </a:p>
        </p:txBody>
      </p:sp>
    </p:spTree>
    <p:extLst>
      <p:ext uri="{BB962C8B-B14F-4D97-AF65-F5344CB8AC3E}">
        <p14:creationId xmlns:p14="http://schemas.microsoft.com/office/powerpoint/2010/main" val="3873415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https://</a:t>
            </a:r>
            <a:r>
              <a:rPr lang="en-US" dirty="0" err="1"/>
              <a:t>nces.ed.gov</a:t>
            </a:r>
            <a:r>
              <a:rPr lang="en-US" dirty="0"/>
              <a:t>/</a:t>
            </a:r>
            <a:r>
              <a:rPr lang="en-US" dirty="0" err="1"/>
              <a:t>ipeds</a:t>
            </a:r>
            <a:r>
              <a:rPr lang="en-US" dirty="0"/>
              <a:t>/datacenter/</a:t>
            </a:r>
            <a:r>
              <a:rPr lang="en-US" dirty="0" err="1"/>
              <a:t>institutionprofile.aspx?unitId</a:t>
            </a:r>
            <a:r>
              <a:rPr lang="en-US" dirty="0"/>
              <a:t>=123961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NOTE: FEEL FREE TO REMOVE AND ADAPT NEW SLIDES HERE AS THEY FIT YOUR AUDIENCE.</a:t>
            </a:r>
          </a:p>
          <a:p>
            <a:endParaRPr lang="en-US" dirty="0"/>
          </a:p>
        </p:txBody>
      </p:sp>
      <p:sp>
        <p:nvSpPr>
          <p:cNvPr id="4" name="Slide Number Placeholder 3"/>
          <p:cNvSpPr>
            <a:spLocks noGrp="1"/>
          </p:cNvSpPr>
          <p:nvPr>
            <p:ph type="sldNum" sz="quarter" idx="5"/>
          </p:nvPr>
        </p:nvSpPr>
        <p:spPr/>
        <p:txBody>
          <a:bodyPr/>
          <a:lstStyle/>
          <a:p>
            <a:fld id="{03874494-E8AD-2F4F-9A26-BB415568E85E}" type="slidenum">
              <a:rPr lang="en-US" smtClean="0"/>
              <a:t>3</a:t>
            </a:fld>
            <a:endParaRPr lang="en-US"/>
          </a:p>
        </p:txBody>
      </p:sp>
    </p:spTree>
    <p:extLst>
      <p:ext uri="{BB962C8B-B14F-4D97-AF65-F5344CB8AC3E}">
        <p14:creationId xmlns:p14="http://schemas.microsoft.com/office/powerpoint/2010/main" val="205022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PRESENTER NOTE: FEEL FREE TO REMOVE AND ADAPT NEW SLIDES HERE AS THEY FIT YOUR AUDIENCE.</a:t>
            </a:r>
          </a:p>
          <a:p>
            <a:endParaRPr lang="en-US"/>
          </a:p>
        </p:txBody>
      </p:sp>
      <p:sp>
        <p:nvSpPr>
          <p:cNvPr id="4" name="Slide Number Placeholder 3"/>
          <p:cNvSpPr>
            <a:spLocks noGrp="1"/>
          </p:cNvSpPr>
          <p:nvPr>
            <p:ph type="sldNum" sz="quarter" idx="5"/>
          </p:nvPr>
        </p:nvSpPr>
        <p:spPr/>
        <p:txBody>
          <a:bodyPr/>
          <a:lstStyle/>
          <a:p>
            <a:fld id="{03874494-E8AD-2F4F-9A26-BB415568E85E}" type="slidenum">
              <a:rPr lang="en-US" smtClean="0"/>
              <a:t>4</a:t>
            </a:fld>
            <a:endParaRPr lang="en-US"/>
          </a:p>
        </p:txBody>
      </p:sp>
    </p:spTree>
    <p:extLst>
      <p:ext uri="{BB962C8B-B14F-4D97-AF65-F5344CB8AC3E}">
        <p14:creationId xmlns:p14="http://schemas.microsoft.com/office/powerpoint/2010/main" val="732061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collaboration with Student Affairs, we began our network groups through conversations with the Cultural Assembly leaders.  Our next steps is to include </a:t>
            </a:r>
          </a:p>
        </p:txBody>
      </p:sp>
      <p:sp>
        <p:nvSpPr>
          <p:cNvPr id="4" name="Slide Number Placeholder 3"/>
          <p:cNvSpPr>
            <a:spLocks noGrp="1"/>
          </p:cNvSpPr>
          <p:nvPr>
            <p:ph type="sldNum" sz="quarter" idx="5"/>
          </p:nvPr>
        </p:nvSpPr>
        <p:spPr/>
        <p:txBody>
          <a:bodyPr/>
          <a:lstStyle/>
          <a:p>
            <a:fld id="{03874494-E8AD-2F4F-9A26-BB415568E85E}" type="slidenum">
              <a:rPr lang="en-US" smtClean="0"/>
              <a:t>11</a:t>
            </a:fld>
            <a:endParaRPr lang="en-US"/>
          </a:p>
        </p:txBody>
      </p:sp>
    </p:spTree>
    <p:extLst>
      <p:ext uri="{BB962C8B-B14F-4D97-AF65-F5344CB8AC3E}">
        <p14:creationId xmlns:p14="http://schemas.microsoft.com/office/powerpoint/2010/main" val="57971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874494-E8AD-2F4F-9A26-BB415568E85E}" type="slidenum">
              <a:rPr lang="en-US" smtClean="0"/>
              <a:t>14</a:t>
            </a:fld>
            <a:endParaRPr lang="en-US"/>
          </a:p>
        </p:txBody>
      </p:sp>
    </p:spTree>
    <p:extLst>
      <p:ext uri="{BB962C8B-B14F-4D97-AF65-F5344CB8AC3E}">
        <p14:creationId xmlns:p14="http://schemas.microsoft.com/office/powerpoint/2010/main" val="1817966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874494-E8AD-2F4F-9A26-BB415568E85E}" type="slidenum">
              <a:rPr lang="en-US" smtClean="0"/>
              <a:t>15</a:t>
            </a:fld>
            <a:endParaRPr lang="en-US"/>
          </a:p>
        </p:txBody>
      </p:sp>
    </p:spTree>
    <p:extLst>
      <p:ext uri="{BB962C8B-B14F-4D97-AF65-F5344CB8AC3E}">
        <p14:creationId xmlns:p14="http://schemas.microsoft.com/office/powerpoint/2010/main" val="3586305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Success:</a:t>
            </a:r>
          </a:p>
          <a:p>
            <a:pPr marL="228600" indent="-228600">
              <a:buAutoNum type="arabicParenR"/>
            </a:pPr>
            <a:r>
              <a:rPr lang="en-US" dirty="0"/>
              <a:t>Inclusive Learning Environment Provost Imitative</a:t>
            </a:r>
          </a:p>
          <a:p>
            <a:pPr marL="228600" indent="-228600">
              <a:buAutoNum type="arabicParenR"/>
            </a:pPr>
            <a:r>
              <a:rPr lang="en-US" dirty="0"/>
              <a:t>Graduation rates working group </a:t>
            </a:r>
          </a:p>
          <a:p>
            <a:pPr marL="685800" lvl="1" indent="-228600">
              <a:buAutoNum type="arabicParenR"/>
            </a:pPr>
            <a:r>
              <a:rPr lang="en-US" dirty="0"/>
              <a:t>Opportunity to further analyze data to address graduation needs for Native American, Latinx, Black, and LGBTQ+ </a:t>
            </a:r>
          </a:p>
          <a:p>
            <a:pPr marL="1143000" lvl="2" indent="-228600">
              <a:buAutoNum type="arabicParenR"/>
            </a:pPr>
            <a:r>
              <a:rPr lang="en-US" dirty="0"/>
              <a:t>Sub-data point: student debt amounts for these students</a:t>
            </a:r>
          </a:p>
          <a:p>
            <a:pPr marL="228600" indent="-228600">
              <a:buAutoNum type="arabicParenR"/>
            </a:pPr>
            <a:r>
              <a:rPr lang="en-US" dirty="0"/>
              <a:t>Student DEI Council:</a:t>
            </a:r>
          </a:p>
          <a:p>
            <a:pPr marL="685800" lvl="1" indent="-228600">
              <a:buAutoNum type="arabicParenR"/>
            </a:pPr>
            <a:r>
              <a:rPr lang="en-US" dirty="0"/>
              <a:t>Shared line of communication – amplify student voices and concerns</a:t>
            </a:r>
          </a:p>
          <a:p>
            <a:pPr marL="685800" lvl="1" indent="-228600">
              <a:buAutoNum type="arabicParenR"/>
            </a:pPr>
            <a:r>
              <a:rPr lang="en-US" dirty="0"/>
              <a:t>Solicit their feedback on our vision</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03874494-E8AD-2F4F-9A26-BB415568E85E}" type="slidenum">
              <a:rPr lang="en-US" smtClean="0"/>
              <a:t>16</a:t>
            </a:fld>
            <a:endParaRPr lang="en-US"/>
          </a:p>
        </p:txBody>
      </p:sp>
    </p:spTree>
    <p:extLst>
      <p:ext uri="{BB962C8B-B14F-4D97-AF65-F5344CB8AC3E}">
        <p14:creationId xmlns:p14="http://schemas.microsoft.com/office/powerpoint/2010/main" val="325930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Success:</a:t>
            </a:r>
          </a:p>
          <a:p>
            <a:pPr marL="228600" indent="-228600">
              <a:buAutoNum type="arabicParenR"/>
            </a:pPr>
            <a:r>
              <a:rPr lang="en-US" dirty="0"/>
              <a:t>Inclusive Learning Environment Provost Imitative</a:t>
            </a:r>
          </a:p>
          <a:p>
            <a:pPr marL="228600" indent="-228600">
              <a:buAutoNum type="arabicParenR"/>
            </a:pPr>
            <a:r>
              <a:rPr lang="en-US" dirty="0"/>
              <a:t>Graduation rates working group </a:t>
            </a:r>
          </a:p>
          <a:p>
            <a:pPr marL="685800" lvl="1" indent="-228600">
              <a:buAutoNum type="arabicParenR"/>
            </a:pPr>
            <a:r>
              <a:rPr lang="en-US" dirty="0"/>
              <a:t>Opportunity to further analyze data to address graduation needs for Native American, Latinx, Black, and LGBTQ+ (grad and undergraduate) students</a:t>
            </a:r>
          </a:p>
          <a:p>
            <a:pPr marL="1143000" lvl="2" indent="-228600">
              <a:buAutoNum type="arabicParenR"/>
            </a:pPr>
            <a:r>
              <a:rPr lang="en-US" dirty="0"/>
              <a:t>Sub-data point: student debt amounts and sense of belonging for these student populations</a:t>
            </a:r>
          </a:p>
          <a:p>
            <a:pPr marL="228600" indent="-228600">
              <a:buAutoNum type="arabicParenR"/>
            </a:pPr>
            <a:r>
              <a:rPr lang="en-US" dirty="0"/>
              <a:t>Student DEI Council:</a:t>
            </a:r>
          </a:p>
          <a:p>
            <a:pPr marL="685800" lvl="1" indent="-228600">
              <a:buAutoNum type="arabicParenR"/>
            </a:pPr>
            <a:r>
              <a:rPr lang="en-US" dirty="0"/>
              <a:t>Shared line of communication – amplify student voices and concerns</a:t>
            </a:r>
          </a:p>
          <a:p>
            <a:pPr marL="685800" lvl="1" indent="-228600">
              <a:buAutoNum type="arabicParenR"/>
            </a:pPr>
            <a:r>
              <a:rPr lang="en-US" dirty="0"/>
              <a:t>Solicit their feedback on our vision</a:t>
            </a:r>
          </a:p>
          <a:p>
            <a:pPr marL="228600" lvl="0" indent="-228600">
              <a:buAutoNum type="arabicParenR"/>
            </a:pPr>
            <a:r>
              <a:rPr lang="en-US" dirty="0"/>
              <a:t>Collaborations with others:</a:t>
            </a:r>
          </a:p>
          <a:p>
            <a:pPr marL="685800" lvl="1" indent="-228600">
              <a:buAutoNum type="arabicParenR"/>
            </a:pPr>
            <a:r>
              <a:rPr lang="en-US" dirty="0"/>
              <a:t>REDI recommendations (with Provost Office)</a:t>
            </a:r>
          </a:p>
          <a:p>
            <a:pPr marL="685800" lvl="1" indent="-228600">
              <a:buAutoNum type="arabicParenR"/>
            </a:pPr>
            <a:r>
              <a:rPr lang="en-US" dirty="0"/>
              <a:t>CAB (Department of Public Safety) Recommendation Implementation (collaborating with Governmental Relations)</a:t>
            </a:r>
          </a:p>
          <a:p>
            <a:pPr marL="685800" lvl="1" indent="-228600">
              <a:buAutoNum type="arabicParenR"/>
            </a:pPr>
            <a:r>
              <a:rPr lang="en-US" dirty="0"/>
              <a:t>Student-Parent Resource Center (proposal stage) with GSG and Student Affairs</a:t>
            </a:r>
          </a:p>
          <a:p>
            <a:pPr marL="685800" lvl="1" indent="-228600">
              <a:buAutoNum type="arabicParenR"/>
            </a:pPr>
            <a:r>
              <a:rPr lang="en-US" dirty="0"/>
              <a:t>Native American Advisory Council (proposal stage) with CIPA Group</a:t>
            </a:r>
          </a:p>
          <a:p>
            <a:pPr marL="685800" lvl="1" indent="-228600">
              <a:buAutoNum type="arabicParenR"/>
            </a:pPr>
            <a:r>
              <a:rPr lang="en-US" dirty="0"/>
              <a:t>Minority Serving Institution Recruitment Event (proposal stage) with Annenberg, 15 other schools/programs, student affairs, and career center</a:t>
            </a:r>
          </a:p>
          <a:p>
            <a:pPr marL="685800" lvl="1" indent="-228600">
              <a:buAutoNum type="arabicParenR"/>
            </a:pPr>
            <a:r>
              <a:rPr lang="en-US" dirty="0"/>
              <a:t>NACC Survey – in collaboration with Race and Equity Center</a:t>
            </a:r>
          </a:p>
          <a:p>
            <a:pPr marL="685800" lvl="1" indent="-228600">
              <a:buAutoNum type="arabicParenR"/>
            </a:pPr>
            <a:r>
              <a:rPr lang="en-US" dirty="0"/>
              <a:t>Interfraternity Council (IF) and National Panhellenic Conference (NPC)</a:t>
            </a:r>
          </a:p>
          <a:p>
            <a:pPr marL="685800" lvl="1" indent="-228600">
              <a:buAutoNum type="arabicParenR"/>
            </a:pPr>
            <a:endParaRPr lang="en-US" dirty="0"/>
          </a:p>
        </p:txBody>
      </p:sp>
      <p:sp>
        <p:nvSpPr>
          <p:cNvPr id="4" name="Slide Number Placeholder 3"/>
          <p:cNvSpPr>
            <a:spLocks noGrp="1"/>
          </p:cNvSpPr>
          <p:nvPr>
            <p:ph type="sldNum" sz="quarter" idx="5"/>
          </p:nvPr>
        </p:nvSpPr>
        <p:spPr/>
        <p:txBody>
          <a:bodyPr/>
          <a:lstStyle/>
          <a:p>
            <a:fld id="{03874494-E8AD-2F4F-9A26-BB415568E85E}" type="slidenum">
              <a:rPr lang="en-US" smtClean="0"/>
              <a:t>17</a:t>
            </a:fld>
            <a:endParaRPr lang="en-US"/>
          </a:p>
        </p:txBody>
      </p:sp>
    </p:spTree>
    <p:extLst>
      <p:ext uri="{BB962C8B-B14F-4D97-AF65-F5344CB8AC3E}">
        <p14:creationId xmlns:p14="http://schemas.microsoft.com/office/powerpoint/2010/main" val="2798465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11/16/21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11/16/21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11/16/21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11/16/21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11/16/21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11/16/21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11/16/21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11/16/21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11/16/21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787C-50B4-5C42-A56E-2648A142442E}"/>
              </a:ext>
            </a:extLst>
          </p:cNvPr>
          <p:cNvSpPr>
            <a:spLocks noGrp="1"/>
          </p:cNvSpPr>
          <p:nvPr>
            <p:ph type="ctrTitle"/>
          </p:nvPr>
        </p:nvSpPr>
        <p:spPr>
          <a:xfrm>
            <a:off x="134501" y="1995718"/>
            <a:ext cx="3800476" cy="2371725"/>
          </a:xfrm>
        </p:spPr>
        <p:txBody>
          <a:bodyPr/>
          <a:lstStyle/>
          <a:p>
            <a:r>
              <a:rPr lang="en-US" sz="4700" dirty="0"/>
              <a:t>A vision of</a:t>
            </a:r>
          </a:p>
        </p:txBody>
      </p:sp>
      <p:sp>
        <p:nvSpPr>
          <p:cNvPr id="3" name="Subtitle 2">
            <a:extLst>
              <a:ext uri="{FF2B5EF4-FFF2-40B4-BE49-F238E27FC236}">
                <a16:creationId xmlns:a16="http://schemas.microsoft.com/office/drawing/2014/main" id="{58871598-E06E-084C-9A52-47022E7C9420}"/>
              </a:ext>
            </a:extLst>
          </p:cNvPr>
          <p:cNvSpPr>
            <a:spLocks noGrp="1"/>
          </p:cNvSpPr>
          <p:nvPr>
            <p:ph type="subTitle" idx="1"/>
          </p:nvPr>
        </p:nvSpPr>
        <p:spPr/>
        <p:txBody>
          <a:bodyPr>
            <a:normAutofit/>
          </a:bodyPr>
          <a:lstStyle/>
          <a:p>
            <a:r>
              <a:rPr lang="en-US" dirty="0"/>
              <a:t>Office of Inclusion and Diversity</a:t>
            </a:r>
          </a:p>
          <a:p>
            <a:endParaRPr lang="en-US" dirty="0"/>
          </a:p>
        </p:txBody>
      </p:sp>
      <p:sp>
        <p:nvSpPr>
          <p:cNvPr id="4" name="Oval 3">
            <a:extLst>
              <a:ext uri="{FF2B5EF4-FFF2-40B4-BE49-F238E27FC236}">
                <a16:creationId xmlns:a16="http://schemas.microsoft.com/office/drawing/2014/main" id="{D89570A9-2A17-1D4F-8680-1A1E5A88E66A}"/>
              </a:ext>
            </a:extLst>
          </p:cNvPr>
          <p:cNvSpPr/>
          <p:nvPr/>
        </p:nvSpPr>
        <p:spPr>
          <a:xfrm>
            <a:off x="4657351" y="1651186"/>
            <a:ext cx="2928937" cy="3159287"/>
          </a:xfrm>
          <a:prstGeom prst="ellipse">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C4D4E51-A64F-524C-B2F3-0F300F7FC5F2}"/>
              </a:ext>
            </a:extLst>
          </p:cNvPr>
          <p:cNvSpPr txBox="1">
            <a:spLocks/>
          </p:cNvSpPr>
          <p:nvPr/>
        </p:nvSpPr>
        <p:spPr>
          <a:xfrm>
            <a:off x="8615967" y="1995718"/>
            <a:ext cx="3747752" cy="236719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r>
              <a:rPr lang="en-US" sz="4700" dirty="0"/>
              <a:t>Diversity at </a:t>
            </a:r>
            <a:r>
              <a:rPr lang="en-US" sz="4700" dirty="0" err="1"/>
              <a:t>usc</a:t>
            </a:r>
            <a:endParaRPr lang="en-US" sz="4700" dirty="0"/>
          </a:p>
        </p:txBody>
      </p:sp>
    </p:spTree>
    <p:extLst>
      <p:ext uri="{BB962C8B-B14F-4D97-AF65-F5344CB8AC3E}">
        <p14:creationId xmlns:p14="http://schemas.microsoft.com/office/powerpoint/2010/main" val="117442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0C86-D364-1F4F-B298-68D8A9C9FCC3}"/>
              </a:ext>
            </a:extLst>
          </p:cNvPr>
          <p:cNvSpPr>
            <a:spLocks noGrp="1"/>
          </p:cNvSpPr>
          <p:nvPr>
            <p:ph type="title"/>
          </p:nvPr>
        </p:nvSpPr>
        <p:spPr>
          <a:xfrm>
            <a:off x="1251679" y="644525"/>
            <a:ext cx="3384329" cy="5408866"/>
          </a:xfrm>
        </p:spPr>
        <p:txBody>
          <a:bodyPr anchor="ctr">
            <a:normAutofit/>
          </a:bodyPr>
          <a:lstStyle/>
          <a:p>
            <a:r>
              <a:rPr lang="en-US" sz="2800" dirty="0"/>
              <a:t>Establish broad communications &amp; support network-</a:t>
            </a:r>
            <a:br>
              <a:rPr lang="en-US" sz="2800" dirty="0"/>
            </a:br>
            <a:br>
              <a:rPr lang="en-US" sz="2800" dirty="0"/>
            </a:br>
            <a:r>
              <a:rPr lang="en-US" sz="2800" dirty="0"/>
              <a:t>The diversity and inclusion council</a:t>
            </a:r>
          </a:p>
        </p:txBody>
      </p:sp>
      <p:graphicFrame>
        <p:nvGraphicFramePr>
          <p:cNvPr id="6" name="Content Placeholder 2">
            <a:extLst>
              <a:ext uri="{FF2B5EF4-FFF2-40B4-BE49-F238E27FC236}">
                <a16:creationId xmlns:a16="http://schemas.microsoft.com/office/drawing/2014/main" id="{08F260EA-2309-4F6D-99AC-A0D1F14E3CEC}"/>
              </a:ext>
            </a:extLst>
          </p:cNvPr>
          <p:cNvGraphicFramePr>
            <a:graphicFrameLocks noGrp="1"/>
          </p:cNvGraphicFramePr>
          <p:nvPr>
            <p:ph idx="1"/>
            <p:extLst>
              <p:ext uri="{D42A27DB-BD31-4B8C-83A1-F6EECF244321}">
                <p14:modId xmlns:p14="http://schemas.microsoft.com/office/powerpoint/2010/main" val="3313247146"/>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444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0C86-D364-1F4F-B298-68D8A9C9FCC3}"/>
              </a:ext>
            </a:extLst>
          </p:cNvPr>
          <p:cNvSpPr>
            <a:spLocks noGrp="1"/>
          </p:cNvSpPr>
          <p:nvPr>
            <p:ph type="title"/>
          </p:nvPr>
        </p:nvSpPr>
        <p:spPr>
          <a:xfrm>
            <a:off x="1251679" y="644525"/>
            <a:ext cx="3384329" cy="5408866"/>
          </a:xfrm>
        </p:spPr>
        <p:txBody>
          <a:bodyPr anchor="ctr">
            <a:normAutofit/>
          </a:bodyPr>
          <a:lstStyle/>
          <a:p>
            <a:r>
              <a:rPr lang="en-US" sz="2800" dirty="0"/>
              <a:t>Establish broad communications &amp; support networks-</a:t>
            </a:r>
            <a:br>
              <a:rPr lang="en-US" sz="2800" dirty="0"/>
            </a:br>
            <a:br>
              <a:rPr lang="en-US" sz="2800" dirty="0"/>
            </a:br>
            <a:r>
              <a:rPr lang="en-US" sz="2800" dirty="0"/>
              <a:t>The Student Diversity Network</a:t>
            </a:r>
          </a:p>
        </p:txBody>
      </p:sp>
      <p:graphicFrame>
        <p:nvGraphicFramePr>
          <p:cNvPr id="6" name="Content Placeholder 2">
            <a:extLst>
              <a:ext uri="{FF2B5EF4-FFF2-40B4-BE49-F238E27FC236}">
                <a16:creationId xmlns:a16="http://schemas.microsoft.com/office/drawing/2014/main" id="{08F260EA-2309-4F6D-99AC-A0D1F14E3CEC}"/>
              </a:ext>
            </a:extLst>
          </p:cNvPr>
          <p:cNvGraphicFramePr>
            <a:graphicFrameLocks noGrp="1"/>
          </p:cNvGraphicFramePr>
          <p:nvPr>
            <p:ph idx="1"/>
            <p:extLst>
              <p:ext uri="{D42A27DB-BD31-4B8C-83A1-F6EECF244321}">
                <p14:modId xmlns:p14="http://schemas.microsoft.com/office/powerpoint/2010/main" val="2969446569"/>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6222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a:extLst>
              <a:ext uri="{FF2B5EF4-FFF2-40B4-BE49-F238E27FC236}">
                <a16:creationId xmlns:a16="http://schemas.microsoft.com/office/drawing/2014/main" id="{C3291CC1-2F2F-F146-B9CF-9B4DDBDD5EA1}"/>
              </a:ext>
            </a:extLst>
          </p:cNvPr>
          <p:cNvSpPr>
            <a:spLocks noGrp="1"/>
          </p:cNvSpPr>
          <p:nvPr>
            <p:ph type="title"/>
          </p:nvPr>
        </p:nvSpPr>
        <p:spPr>
          <a:xfrm>
            <a:off x="754144" y="484631"/>
            <a:ext cx="6340519" cy="1638469"/>
          </a:xfrm>
        </p:spPr>
        <p:txBody>
          <a:bodyPr>
            <a:normAutofit/>
          </a:bodyPr>
          <a:lstStyle/>
          <a:p>
            <a:r>
              <a:rPr lang="en-US" sz="3600"/>
              <a:t>Establish broad communications and support network-ergs</a:t>
            </a:r>
          </a:p>
        </p:txBody>
      </p:sp>
      <p:sp>
        <p:nvSpPr>
          <p:cNvPr id="14" name="Rectangle 13">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2">
            <a:extLst>
              <a:ext uri="{FF2B5EF4-FFF2-40B4-BE49-F238E27FC236}">
                <a16:creationId xmlns:a16="http://schemas.microsoft.com/office/drawing/2014/main" id="{0896ACEE-C139-8E4B-8AF3-43302408B79F}"/>
              </a:ext>
            </a:extLst>
          </p:cNvPr>
          <p:cNvSpPr>
            <a:spLocks noGrp="1"/>
          </p:cNvSpPr>
          <p:nvPr>
            <p:ph idx="1"/>
          </p:nvPr>
        </p:nvSpPr>
        <p:spPr>
          <a:xfrm>
            <a:off x="765051" y="2443140"/>
            <a:ext cx="6306309" cy="3930227"/>
          </a:xfrm>
        </p:spPr>
        <p:txBody>
          <a:bodyPr>
            <a:normAutofit/>
          </a:bodyPr>
          <a:lstStyle/>
          <a:p>
            <a:pPr>
              <a:lnSpc>
                <a:spcPct val="100000"/>
              </a:lnSpc>
            </a:pPr>
            <a:r>
              <a:rPr lang="en-US" dirty="0">
                <a:solidFill>
                  <a:schemeClr val="tx1"/>
                </a:solidFill>
              </a:rPr>
              <a:t>Employee Resource Groups</a:t>
            </a:r>
          </a:p>
          <a:p>
            <a:pPr lvl="1">
              <a:lnSpc>
                <a:spcPct val="100000"/>
              </a:lnSpc>
            </a:pPr>
            <a:r>
              <a:rPr lang="en-US" dirty="0">
                <a:solidFill>
                  <a:schemeClr val="tx1"/>
                </a:solidFill>
              </a:rPr>
              <a:t>Employer-recognized workplace groups led by employees</a:t>
            </a:r>
          </a:p>
          <a:p>
            <a:pPr lvl="1">
              <a:lnSpc>
                <a:spcPct val="100000"/>
              </a:lnSpc>
            </a:pPr>
            <a:r>
              <a:rPr lang="en-US" dirty="0">
                <a:solidFill>
                  <a:schemeClr val="tx1"/>
                </a:solidFill>
              </a:rPr>
              <a:t>Identity based ERGS build an inclusive environment</a:t>
            </a:r>
          </a:p>
          <a:p>
            <a:pPr lvl="1">
              <a:lnSpc>
                <a:spcPct val="100000"/>
              </a:lnSpc>
            </a:pPr>
            <a:r>
              <a:rPr lang="en-US" dirty="0">
                <a:solidFill>
                  <a:schemeClr val="tx1"/>
                </a:solidFill>
              </a:rPr>
              <a:t>¡Several USC communities have already formed ERGS!</a:t>
            </a:r>
          </a:p>
          <a:p>
            <a:pPr lvl="2">
              <a:lnSpc>
                <a:spcPct val="100000"/>
              </a:lnSpc>
            </a:pPr>
            <a:r>
              <a:rPr lang="en-US" dirty="0">
                <a:solidFill>
                  <a:schemeClr val="tx1"/>
                </a:solidFill>
              </a:rPr>
              <a:t>Black Staff and Faculty Caucus</a:t>
            </a:r>
          </a:p>
          <a:p>
            <a:pPr lvl="2">
              <a:lnSpc>
                <a:spcPct val="100000"/>
              </a:lnSpc>
            </a:pPr>
            <a:r>
              <a:rPr lang="en-US" dirty="0">
                <a:solidFill>
                  <a:schemeClr val="tx1"/>
                </a:solidFill>
              </a:rPr>
              <a:t>USC Asian Pacific Islander Faculty and Staff Association</a:t>
            </a:r>
          </a:p>
          <a:p>
            <a:pPr lvl="2">
              <a:lnSpc>
                <a:spcPct val="100000"/>
              </a:lnSpc>
            </a:pPr>
            <a:endParaRPr lang="en-US" dirty="0">
              <a:solidFill>
                <a:schemeClr val="tx1"/>
              </a:solidFill>
            </a:endParaRPr>
          </a:p>
        </p:txBody>
      </p:sp>
      <p:pic>
        <p:nvPicPr>
          <p:cNvPr id="5" name="Graphic 4" descr="Connections">
            <a:extLst>
              <a:ext uri="{FF2B5EF4-FFF2-40B4-BE49-F238E27FC236}">
                <a16:creationId xmlns:a16="http://schemas.microsoft.com/office/drawing/2014/main" id="{95C40E35-A2FA-F84F-998E-25495F6F34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50787" y="1600709"/>
            <a:ext cx="3656581" cy="3656581"/>
          </a:xfrm>
          <a:prstGeom prst="rect">
            <a:avLst/>
          </a:prstGeom>
        </p:spPr>
      </p:pic>
    </p:spTree>
    <p:extLst>
      <p:ext uri="{BB962C8B-B14F-4D97-AF65-F5344CB8AC3E}">
        <p14:creationId xmlns:p14="http://schemas.microsoft.com/office/powerpoint/2010/main" val="3049218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DEFE3CB3-3539-4748-8537-17E462D3CF00}"/>
              </a:ext>
            </a:extLst>
          </p:cNvPr>
          <p:cNvPicPr>
            <a:picLocks noChangeAspect="1"/>
          </p:cNvPicPr>
          <p:nvPr/>
        </p:nvPicPr>
        <p:blipFill rotWithShape="1">
          <a:blip r:embed="rId2"/>
          <a:srcRect r="4428" b="1"/>
          <a:stretch/>
        </p:blipFill>
        <p:spPr>
          <a:xfrm>
            <a:off x="279143" y="1960686"/>
            <a:ext cx="5221625" cy="2936629"/>
          </a:xfrm>
          <a:prstGeom prst="rect">
            <a:avLst/>
          </a:prstGeom>
        </p:spPr>
      </p:pic>
      <p:sp>
        <p:nvSpPr>
          <p:cNvPr id="4" name="TextBox 3">
            <a:extLst>
              <a:ext uri="{FF2B5EF4-FFF2-40B4-BE49-F238E27FC236}">
                <a16:creationId xmlns:a16="http://schemas.microsoft.com/office/drawing/2014/main" id="{3425B9C9-566D-9245-8EAE-55D40B85A0EF}"/>
              </a:ext>
            </a:extLst>
          </p:cNvPr>
          <p:cNvSpPr txBox="1"/>
          <p:nvPr/>
        </p:nvSpPr>
        <p:spPr>
          <a:xfrm>
            <a:off x="6096000" y="531635"/>
            <a:ext cx="5563848" cy="2615800"/>
          </a:xfrm>
          <a:prstGeom prst="rect">
            <a:avLst/>
          </a:prstGeom>
        </p:spPr>
        <p:txBody>
          <a:bodyPr vert="horz" lIns="91440" tIns="45720" rIns="91440" bIns="45720" rtlCol="0" anchor="t">
            <a:normAutofit/>
          </a:bodyPr>
          <a:lstStyle/>
          <a:p>
            <a:r>
              <a:rPr lang="en-US" dirty="0"/>
              <a:t>Benefits:</a:t>
            </a:r>
          </a:p>
          <a:p>
            <a:pPr marL="742950" lvl="1" indent="-285750">
              <a:buFont typeface="Arial" panose="020B0604020202020204" pitchFamily="34" charset="0"/>
              <a:buChar char="•"/>
            </a:pPr>
            <a:r>
              <a:rPr lang="en-US" dirty="0"/>
              <a:t>A nimble &amp; broad DEI communications network</a:t>
            </a:r>
          </a:p>
          <a:p>
            <a:pPr marL="742950" lvl="1" indent="-285750">
              <a:buFont typeface="Arial" panose="020B0604020202020204" pitchFamily="34" charset="0"/>
              <a:buChar char="•"/>
            </a:pPr>
            <a:r>
              <a:rPr lang="en-US" dirty="0"/>
              <a:t>Easy and regular communication between members of our community and senior leadership</a:t>
            </a:r>
          </a:p>
          <a:p>
            <a:pPr marL="742950" lvl="1" indent="-285750">
              <a:buFont typeface="Arial" panose="020B0604020202020204" pitchFamily="34" charset="0"/>
              <a:buChar char="•"/>
            </a:pPr>
            <a:r>
              <a:rPr lang="en-US" dirty="0"/>
              <a:t>Studies show ERGs promote</a:t>
            </a:r>
          </a:p>
          <a:p>
            <a:pPr marL="1200150" lvl="2" indent="-285750">
              <a:buFont typeface="Arial" panose="020B0604020202020204" pitchFamily="34" charset="0"/>
              <a:buChar char="•"/>
            </a:pPr>
            <a:r>
              <a:rPr lang="en-US" dirty="0"/>
              <a:t>A more engaging and fulfilling work</a:t>
            </a:r>
          </a:p>
          <a:p>
            <a:pPr marL="1200150" lvl="2" indent="-285750">
              <a:buFont typeface="Arial" panose="020B0604020202020204" pitchFamily="34" charset="0"/>
              <a:buChar char="•"/>
            </a:pPr>
            <a:r>
              <a:rPr lang="en-US" dirty="0"/>
              <a:t>Greater productivity</a:t>
            </a:r>
          </a:p>
          <a:p>
            <a:pPr marL="1200150" lvl="2" indent="-285750">
              <a:buFont typeface="Arial" panose="020B0604020202020204" pitchFamily="34" charset="0"/>
              <a:buChar char="•"/>
            </a:pPr>
            <a:r>
              <a:rPr lang="en-US" dirty="0"/>
              <a:t>Enhanced innovation</a:t>
            </a:r>
          </a:p>
        </p:txBody>
      </p:sp>
      <p:sp>
        <p:nvSpPr>
          <p:cNvPr id="6" name="TextBox 5">
            <a:extLst>
              <a:ext uri="{FF2B5EF4-FFF2-40B4-BE49-F238E27FC236}">
                <a16:creationId xmlns:a16="http://schemas.microsoft.com/office/drawing/2014/main" id="{CC7A62AA-4A5D-0F44-8639-E4440F2F1BF6}"/>
              </a:ext>
            </a:extLst>
          </p:cNvPr>
          <p:cNvSpPr txBox="1"/>
          <p:nvPr/>
        </p:nvSpPr>
        <p:spPr>
          <a:xfrm>
            <a:off x="6096000" y="3429000"/>
            <a:ext cx="5379165" cy="3216265"/>
          </a:xfrm>
          <a:prstGeom prst="rect">
            <a:avLst/>
          </a:prstGeom>
          <a:noFill/>
        </p:spPr>
        <p:txBody>
          <a:bodyPr wrap="square" rtlCol="0">
            <a:spAutoFit/>
          </a:bodyPr>
          <a:lstStyle/>
          <a:p>
            <a:pPr>
              <a:spcAft>
                <a:spcPts val="600"/>
              </a:spcAft>
            </a:pPr>
            <a:r>
              <a:rPr lang="en-US" dirty="0"/>
              <a:t>“ERGs bring many benefits to organizations. They identify and help develop internal leaders. They lead to higher retention rates. They educate employees — including senior leadership — through internal events, panels and more. They help companies recruit underrepresented individuals and develop a talent pipeline: According to a 2014 Survey conducted by Software Advice…52% of respondents between 25 and 34 reported they would be more likely to apply for a role at a company that had ERGs.”</a:t>
            </a:r>
          </a:p>
          <a:p>
            <a:pPr lvl="1">
              <a:spcAft>
                <a:spcPts val="600"/>
              </a:spcAft>
            </a:pPr>
            <a:r>
              <a:rPr lang="en-US" dirty="0"/>
              <a:t>Harvard Business Review</a:t>
            </a:r>
          </a:p>
        </p:txBody>
      </p:sp>
    </p:spTree>
    <p:extLst>
      <p:ext uri="{BB962C8B-B14F-4D97-AF65-F5344CB8AC3E}">
        <p14:creationId xmlns:p14="http://schemas.microsoft.com/office/powerpoint/2010/main" val="1040332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5488-1204-064C-B743-AF85FF612BF7}"/>
              </a:ext>
            </a:extLst>
          </p:cNvPr>
          <p:cNvSpPr>
            <a:spLocks noGrp="1"/>
          </p:cNvSpPr>
          <p:nvPr>
            <p:ph type="title"/>
          </p:nvPr>
        </p:nvSpPr>
        <p:spPr>
          <a:xfrm>
            <a:off x="1251678" y="382385"/>
            <a:ext cx="10178322" cy="1492132"/>
          </a:xfrm>
        </p:spPr>
        <p:txBody>
          <a:bodyPr anchor="ctr">
            <a:normAutofit/>
          </a:bodyPr>
          <a:lstStyle/>
          <a:p>
            <a:r>
              <a:rPr lang="en-US"/>
              <a:t>Building our internal capacity</a:t>
            </a:r>
            <a:endParaRPr lang="en-US" dirty="0"/>
          </a:p>
        </p:txBody>
      </p:sp>
      <p:graphicFrame>
        <p:nvGraphicFramePr>
          <p:cNvPr id="4" name="Content Placeholder 2">
            <a:extLst>
              <a:ext uri="{FF2B5EF4-FFF2-40B4-BE49-F238E27FC236}">
                <a16:creationId xmlns:a16="http://schemas.microsoft.com/office/drawing/2014/main" id="{CCC242FE-668E-4D40-8927-D733C637AFC9}"/>
              </a:ext>
            </a:extLst>
          </p:cNvPr>
          <p:cNvGraphicFramePr>
            <a:graphicFrameLocks noGrp="1"/>
          </p:cNvGraphicFramePr>
          <p:nvPr>
            <p:ph idx="1"/>
            <p:extLst>
              <p:ext uri="{D42A27DB-BD31-4B8C-83A1-F6EECF244321}">
                <p14:modId xmlns:p14="http://schemas.microsoft.com/office/powerpoint/2010/main" val="151176727"/>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1534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A2C94D7D-7C79-0A45-967D-0A994BF58D06}"/>
              </a:ext>
            </a:extLst>
          </p:cNvPr>
          <p:cNvSpPr>
            <a:spLocks noGrp="1"/>
          </p:cNvSpPr>
          <p:nvPr>
            <p:ph type="title"/>
          </p:nvPr>
        </p:nvSpPr>
        <p:spPr>
          <a:xfrm>
            <a:off x="931933" y="1162940"/>
            <a:ext cx="4515598" cy="4532120"/>
          </a:xfrm>
        </p:spPr>
        <p:txBody>
          <a:bodyPr anchor="ctr">
            <a:normAutofit/>
          </a:bodyPr>
          <a:lstStyle/>
          <a:p>
            <a:r>
              <a:rPr lang="en-US" sz="4400">
                <a:solidFill>
                  <a:srgbClr val="2A1A00"/>
                </a:solidFill>
              </a:rPr>
              <a:t>Long range strategic planning</a:t>
            </a:r>
          </a:p>
        </p:txBody>
      </p:sp>
      <p:sp>
        <p:nvSpPr>
          <p:cNvPr id="17" name="Rectangle 16">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8" name="Content Placeholder 2">
            <a:extLst>
              <a:ext uri="{FF2B5EF4-FFF2-40B4-BE49-F238E27FC236}">
                <a16:creationId xmlns:a16="http://schemas.microsoft.com/office/drawing/2014/main" id="{0E104393-CC2D-674B-B40A-5411F4F96783}"/>
              </a:ext>
            </a:extLst>
          </p:cNvPr>
          <p:cNvGraphicFramePr>
            <a:graphicFrameLocks/>
          </p:cNvGraphicFramePr>
          <p:nvPr>
            <p:extLst>
              <p:ext uri="{D42A27DB-BD31-4B8C-83A1-F6EECF244321}">
                <p14:modId xmlns:p14="http://schemas.microsoft.com/office/powerpoint/2010/main" val="2575756972"/>
              </p:ext>
            </p:extLst>
          </p:nvPr>
        </p:nvGraphicFramePr>
        <p:xfrm>
          <a:off x="6667110" y="1435994"/>
          <a:ext cx="4845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3689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2C3B48-99E5-4B5C-8E49-15C2A9552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8A68EA1-99CE-5B44-BAF9-836BB75A9905}"/>
              </a:ext>
            </a:extLst>
          </p:cNvPr>
          <p:cNvSpPr>
            <a:spLocks noGrp="1"/>
          </p:cNvSpPr>
          <p:nvPr>
            <p:ph type="title"/>
          </p:nvPr>
        </p:nvSpPr>
        <p:spPr>
          <a:xfrm>
            <a:off x="8050787" y="482321"/>
            <a:ext cx="3656581" cy="5571625"/>
          </a:xfrm>
        </p:spPr>
        <p:txBody>
          <a:bodyPr anchor="ctr">
            <a:normAutofit/>
          </a:bodyPr>
          <a:lstStyle/>
          <a:p>
            <a:r>
              <a:rPr lang="en-US" dirty="0" err="1"/>
              <a:t>Oid</a:t>
            </a:r>
            <a:r>
              <a:rPr lang="en-US" dirty="0"/>
              <a:t> portfolio areas</a:t>
            </a:r>
          </a:p>
        </p:txBody>
      </p:sp>
      <p:sp>
        <p:nvSpPr>
          <p:cNvPr id="11" name="Freeform 10">
            <a:extLst>
              <a:ext uri="{FF2B5EF4-FFF2-40B4-BE49-F238E27FC236}">
                <a16:creationId xmlns:a16="http://schemas.microsoft.com/office/drawing/2014/main" id="{C67B4E51-3288-4A1F-A92C-87C9401EDE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3" name="Rectangle 12">
            <a:extLst>
              <a:ext uri="{FF2B5EF4-FFF2-40B4-BE49-F238E27FC236}">
                <a16:creationId xmlns:a16="http://schemas.microsoft.com/office/drawing/2014/main" id="{D3E95A6B-F840-413C-9E78-C33C02FFA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58EB7548-B977-2449-9C09-AF758232F0AB}"/>
              </a:ext>
            </a:extLst>
          </p:cNvPr>
          <p:cNvGraphicFramePr>
            <a:graphicFrameLocks noGrp="1"/>
          </p:cNvGraphicFramePr>
          <p:nvPr>
            <p:ph idx="1"/>
            <p:extLst>
              <p:ext uri="{D42A27DB-BD31-4B8C-83A1-F6EECF244321}">
                <p14:modId xmlns:p14="http://schemas.microsoft.com/office/powerpoint/2010/main" val="3990283412"/>
              </p:ext>
            </p:extLst>
          </p:nvPr>
        </p:nvGraphicFramePr>
        <p:xfrm>
          <a:off x="765175" y="481013"/>
          <a:ext cx="6305550" cy="5573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4120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7B2D5-AAB0-614D-9071-A4C1A990542D}"/>
              </a:ext>
            </a:extLst>
          </p:cNvPr>
          <p:cNvSpPr>
            <a:spLocks noGrp="1"/>
          </p:cNvSpPr>
          <p:nvPr>
            <p:ph type="title"/>
          </p:nvPr>
        </p:nvSpPr>
        <p:spPr/>
        <p:txBody>
          <a:bodyPr/>
          <a:lstStyle/>
          <a:p>
            <a:pPr algn="ctr"/>
            <a:r>
              <a:rPr lang="en-US" dirty="0"/>
              <a:t>Portfolio Areas</a:t>
            </a:r>
          </a:p>
        </p:txBody>
      </p:sp>
      <p:graphicFrame>
        <p:nvGraphicFramePr>
          <p:cNvPr id="4" name="Content Placeholder 3">
            <a:extLst>
              <a:ext uri="{FF2B5EF4-FFF2-40B4-BE49-F238E27FC236}">
                <a16:creationId xmlns:a16="http://schemas.microsoft.com/office/drawing/2014/main" id="{7D3C82E2-4E29-2040-BFB1-D032BD162E1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5686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DC683D-82E8-8D43-A048-2595EFBB74D3}"/>
              </a:ext>
            </a:extLst>
          </p:cNvPr>
          <p:cNvSpPr>
            <a:spLocks noGrp="1"/>
          </p:cNvSpPr>
          <p:nvPr>
            <p:ph type="title"/>
          </p:nvPr>
        </p:nvSpPr>
        <p:spPr>
          <a:xfrm>
            <a:off x="761996" y="1153287"/>
            <a:ext cx="3570566" cy="4551426"/>
          </a:xfrm>
        </p:spPr>
        <p:txBody>
          <a:bodyPr anchor="ctr">
            <a:normAutofit/>
          </a:bodyPr>
          <a:lstStyle/>
          <a:p>
            <a:pPr algn="r"/>
            <a:r>
              <a:rPr lang="en-US" sz="3200" dirty="0"/>
              <a:t>Address high yield aspects of the </a:t>
            </a:r>
            <a:r>
              <a:rPr lang="en-US" sz="3200" dirty="0" err="1"/>
              <a:t>redi</a:t>
            </a:r>
            <a:r>
              <a:rPr lang="en-US" sz="3200" dirty="0"/>
              <a:t> report</a:t>
            </a:r>
          </a:p>
        </p:txBody>
      </p:sp>
      <p:cxnSp>
        <p:nvCxnSpPr>
          <p:cNvPr id="11" name="Straight Connector 10">
            <a:extLst>
              <a:ext uri="{FF2B5EF4-FFF2-40B4-BE49-F238E27FC236}">
                <a16:creationId xmlns:a16="http://schemas.microsoft.com/office/drawing/2014/main" id="{ED72A37F-0C2F-473C-9D71-B80AEE71B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796"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1E38F045-3CBD-EF4D-B1FC-441AC8D8302D}"/>
              </a:ext>
            </a:extLst>
          </p:cNvPr>
          <p:cNvSpPr>
            <a:spLocks noGrp="1"/>
          </p:cNvSpPr>
          <p:nvPr>
            <p:ph idx="1"/>
          </p:nvPr>
        </p:nvSpPr>
        <p:spPr>
          <a:xfrm>
            <a:off x="4976031" y="1153287"/>
            <a:ext cx="6453969" cy="4551426"/>
          </a:xfrm>
        </p:spPr>
        <p:txBody>
          <a:bodyPr anchor="ctr">
            <a:normAutofit/>
          </a:bodyPr>
          <a:lstStyle/>
          <a:p>
            <a:pPr lvl="0"/>
            <a:r>
              <a:rPr lang="en-US" sz="1600" dirty="0"/>
              <a:t>REDI’s Five Areas of DEI Activity</a:t>
            </a:r>
          </a:p>
          <a:p>
            <a:pPr lvl="1"/>
            <a:r>
              <a:rPr lang="en-US" sz="1600" dirty="0"/>
              <a:t>Recruitment &amp; Retention</a:t>
            </a:r>
          </a:p>
          <a:p>
            <a:pPr lvl="1"/>
            <a:r>
              <a:rPr lang="en-US" sz="1600" dirty="0"/>
              <a:t>Programs  &amp; Curriculum</a:t>
            </a:r>
          </a:p>
          <a:p>
            <a:pPr lvl="1"/>
            <a:r>
              <a:rPr lang="en-US" sz="1600" dirty="0"/>
              <a:t>Research &amp; Evaluation</a:t>
            </a:r>
          </a:p>
          <a:p>
            <a:pPr lvl="1"/>
            <a:r>
              <a:rPr lang="en-US" sz="1600" dirty="0"/>
              <a:t>Culture &amp; Values</a:t>
            </a:r>
          </a:p>
          <a:p>
            <a:pPr lvl="1"/>
            <a:r>
              <a:rPr lang="en-US" sz="1600" dirty="0"/>
              <a:t>Support &amp; Resources</a:t>
            </a:r>
          </a:p>
          <a:p>
            <a:endParaRPr lang="en-US" sz="1600" dirty="0"/>
          </a:p>
        </p:txBody>
      </p:sp>
      <p:sp>
        <p:nvSpPr>
          <p:cNvPr id="13" name="Rectangle 12">
            <a:extLst>
              <a:ext uri="{FF2B5EF4-FFF2-40B4-BE49-F238E27FC236}">
                <a16:creationId xmlns:a16="http://schemas.microsoft.com/office/drawing/2014/main" id="{64016ABB-4F5D-4BFA-9406-7CD61399B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7944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787C-50B4-5C42-A56E-2648A142442E}"/>
              </a:ext>
            </a:extLst>
          </p:cNvPr>
          <p:cNvSpPr>
            <a:spLocks noGrp="1"/>
          </p:cNvSpPr>
          <p:nvPr>
            <p:ph type="ctrTitle"/>
          </p:nvPr>
        </p:nvSpPr>
        <p:spPr>
          <a:xfrm>
            <a:off x="4337493" y="2243137"/>
            <a:ext cx="3800476" cy="2371725"/>
          </a:xfrm>
        </p:spPr>
        <p:txBody>
          <a:bodyPr/>
          <a:lstStyle/>
          <a:p>
            <a:r>
              <a:rPr lang="en-US" sz="4700" dirty="0"/>
              <a:t>How can we help you?</a:t>
            </a:r>
          </a:p>
        </p:txBody>
      </p:sp>
    </p:spTree>
    <p:extLst>
      <p:ext uri="{BB962C8B-B14F-4D97-AF65-F5344CB8AC3E}">
        <p14:creationId xmlns:p14="http://schemas.microsoft.com/office/powerpoint/2010/main" val="3412623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id="{F75884C5-A8BF-4981-BD3A-F92474C51A29}"/>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rcRect l="29920" r="17003"/>
          <a:stretch/>
        </p:blipFill>
        <p:spPr>
          <a:xfrm>
            <a:off x="7338646" y="10"/>
            <a:ext cx="4853354" cy="6857990"/>
          </a:xfrm>
          <a:prstGeom prst="rect">
            <a:avLst/>
          </a:prstGeom>
          <a:solidFill>
            <a:schemeClr val="accent1"/>
          </a:solidFill>
          <a:effectLst>
            <a:outerShdw blurRad="50800" dist="50800" dir="5400000" algn="ctr" rotWithShape="0">
              <a:schemeClr val="accent1"/>
            </a:outerShdw>
            <a:reflection endPos="65000" dist="50800" dir="5400000" sy="-100000" algn="bl" rotWithShape="0"/>
          </a:effectLst>
        </p:spPr>
      </p:pic>
      <p:sp>
        <p:nvSpPr>
          <p:cNvPr id="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D982ADD8-05CE-B141-A9C4-BD739572C3AB}"/>
              </a:ext>
            </a:extLst>
          </p:cNvPr>
          <p:cNvSpPr>
            <a:spLocks noGrp="1"/>
          </p:cNvSpPr>
          <p:nvPr>
            <p:ph type="title"/>
          </p:nvPr>
        </p:nvSpPr>
        <p:spPr>
          <a:xfrm>
            <a:off x="765051" y="382385"/>
            <a:ext cx="6015897" cy="1492132"/>
          </a:xfrm>
        </p:spPr>
        <p:txBody>
          <a:bodyPr>
            <a:normAutofit/>
          </a:bodyPr>
          <a:lstStyle/>
          <a:p>
            <a:r>
              <a:rPr lang="en-US" dirty="0"/>
              <a:t>urgency</a:t>
            </a:r>
          </a:p>
        </p:txBody>
      </p:sp>
      <p:sp>
        <p:nvSpPr>
          <p:cNvPr id="11"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Content Placeholder 5" descr="Chart, bar chart&#10;&#10;Description automatically generated">
            <a:extLst>
              <a:ext uri="{FF2B5EF4-FFF2-40B4-BE49-F238E27FC236}">
                <a16:creationId xmlns:a16="http://schemas.microsoft.com/office/drawing/2014/main" id="{EB8A5C40-6328-6C47-98CC-0B3D08011561}"/>
              </a:ext>
            </a:extLst>
          </p:cNvPr>
          <p:cNvPicPr>
            <a:picLocks noGrp="1" noChangeAspect="1"/>
          </p:cNvPicPr>
          <p:nvPr>
            <p:ph idx="1"/>
          </p:nvPr>
        </p:nvPicPr>
        <p:blipFill>
          <a:blip r:embed="rId5"/>
          <a:stretch>
            <a:fillRect/>
          </a:stretch>
        </p:blipFill>
        <p:spPr>
          <a:xfrm>
            <a:off x="668369" y="1383818"/>
            <a:ext cx="6319310" cy="4005583"/>
          </a:xfrm>
        </p:spPr>
      </p:pic>
      <p:sp>
        <p:nvSpPr>
          <p:cNvPr id="7" name="TextBox 6">
            <a:extLst>
              <a:ext uri="{FF2B5EF4-FFF2-40B4-BE49-F238E27FC236}">
                <a16:creationId xmlns:a16="http://schemas.microsoft.com/office/drawing/2014/main" id="{46316775-71D6-2541-B627-E248980D6618}"/>
              </a:ext>
            </a:extLst>
          </p:cNvPr>
          <p:cNvSpPr txBox="1"/>
          <p:nvPr/>
        </p:nvSpPr>
        <p:spPr>
          <a:xfrm>
            <a:off x="8495257" y="1629818"/>
            <a:ext cx="2601533" cy="800219"/>
          </a:xfrm>
          <a:prstGeom prst="rect">
            <a:avLst/>
          </a:prstGeom>
          <a:noFill/>
        </p:spPr>
        <p:txBody>
          <a:bodyPr wrap="square" rtlCol="0">
            <a:spAutoFit/>
          </a:bodyPr>
          <a:lstStyle/>
          <a:p>
            <a:pPr marL="285750" indent="-285750">
              <a:buFont typeface="Arial" panose="020B0604020202020204" pitchFamily="34" charset="0"/>
              <a:buChar char="•"/>
            </a:pPr>
            <a:r>
              <a:rPr lang="en-US" sz="2300" dirty="0">
                <a:latin typeface="Impact" panose="020B0806030902050204" pitchFamily="34" charset="0"/>
              </a:rPr>
              <a:t>Faculty recruitment</a:t>
            </a:r>
          </a:p>
        </p:txBody>
      </p:sp>
      <p:pic>
        <p:nvPicPr>
          <p:cNvPr id="10" name="Content Placeholder 5" descr="Chart, bar chart&#10;&#10;Description automatically generated">
            <a:extLst>
              <a:ext uri="{FF2B5EF4-FFF2-40B4-BE49-F238E27FC236}">
                <a16:creationId xmlns:a16="http://schemas.microsoft.com/office/drawing/2014/main" id="{CC1AAD10-3D7C-3646-89B6-52B2360682D1}"/>
              </a:ext>
            </a:extLst>
          </p:cNvPr>
          <p:cNvPicPr>
            <a:picLocks noChangeAspect="1"/>
          </p:cNvPicPr>
          <p:nvPr/>
        </p:nvPicPr>
        <p:blipFill>
          <a:blip r:embed="rId6"/>
          <a:stretch>
            <a:fillRect/>
          </a:stretch>
        </p:blipFill>
        <p:spPr>
          <a:xfrm>
            <a:off x="740487" y="1446932"/>
            <a:ext cx="6247192" cy="3890954"/>
          </a:xfrm>
          <a:prstGeom prst="rect">
            <a:avLst/>
          </a:prstGeom>
        </p:spPr>
      </p:pic>
    </p:spTree>
    <p:extLst>
      <p:ext uri="{BB962C8B-B14F-4D97-AF65-F5344CB8AC3E}">
        <p14:creationId xmlns:p14="http://schemas.microsoft.com/office/powerpoint/2010/main" val="220166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id="{F75884C5-A8BF-4981-BD3A-F92474C51A29}"/>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rcRect l="29920" r="17003"/>
          <a:stretch/>
        </p:blipFill>
        <p:spPr>
          <a:xfrm>
            <a:off x="7338646" y="10"/>
            <a:ext cx="4853354" cy="6857990"/>
          </a:xfrm>
          <a:prstGeom prst="rect">
            <a:avLst/>
          </a:prstGeom>
          <a:solidFill>
            <a:schemeClr val="accent1"/>
          </a:solidFill>
          <a:effectLst>
            <a:outerShdw blurRad="50800" dist="50800" dir="5400000" algn="ctr" rotWithShape="0">
              <a:schemeClr val="accent1"/>
            </a:outerShdw>
            <a:reflection endPos="65000" dist="50800" dir="5400000" sy="-100000" algn="bl" rotWithShape="0"/>
          </a:effectLst>
        </p:spPr>
      </p:pic>
      <p:sp>
        <p:nvSpPr>
          <p:cNvPr id="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D982ADD8-05CE-B141-A9C4-BD739572C3AB}"/>
              </a:ext>
            </a:extLst>
          </p:cNvPr>
          <p:cNvSpPr>
            <a:spLocks noGrp="1"/>
          </p:cNvSpPr>
          <p:nvPr>
            <p:ph type="title"/>
          </p:nvPr>
        </p:nvSpPr>
        <p:spPr>
          <a:xfrm>
            <a:off x="765051" y="382385"/>
            <a:ext cx="6015897" cy="1492132"/>
          </a:xfrm>
        </p:spPr>
        <p:txBody>
          <a:bodyPr>
            <a:normAutofit/>
          </a:bodyPr>
          <a:lstStyle/>
          <a:p>
            <a:r>
              <a:rPr lang="en-US" dirty="0"/>
              <a:t>urgency</a:t>
            </a:r>
          </a:p>
        </p:txBody>
      </p:sp>
      <p:sp>
        <p:nvSpPr>
          <p:cNvPr id="11"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7">
            <a:extLst>
              <a:ext uri="{FF2B5EF4-FFF2-40B4-BE49-F238E27FC236}">
                <a16:creationId xmlns:a16="http://schemas.microsoft.com/office/drawing/2014/main" id="{166AEA0E-C6E2-A14B-8F86-BFD842AD968A}"/>
              </a:ext>
            </a:extLst>
          </p:cNvPr>
          <p:cNvSpPr>
            <a:spLocks noGrp="1"/>
          </p:cNvSpPr>
          <p:nvPr>
            <p:ph idx="1"/>
          </p:nvPr>
        </p:nvSpPr>
        <p:spPr>
          <a:xfrm>
            <a:off x="965405" y="1874517"/>
            <a:ext cx="5921854" cy="3593591"/>
          </a:xfrm>
        </p:spPr>
        <p:txBody>
          <a:bodyPr>
            <a:normAutofit/>
          </a:bodyPr>
          <a:lstStyle/>
          <a:p>
            <a:pPr marL="0" indent="0">
              <a:buNone/>
            </a:pPr>
            <a:r>
              <a:rPr lang="en-US" dirty="0"/>
              <a:t>It is really disheartening to see the reality of attending this school. I’ve seen so many Black Trojans get bullied by the non BIPOC counterparts in our graduating class which has led them to consider transferring now. ..The fact that so many of my peers purposely go out of their way to bully and threaten Black students is disgusting and it really upsets me. Now I have to watch other Black Trojans leave due to the unsafe and intolerant environment my peers have created.</a:t>
            </a:r>
          </a:p>
          <a:p>
            <a:pPr marL="0" indent="0">
              <a:buNone/>
            </a:pPr>
            <a:r>
              <a:rPr lang="en-US" dirty="0"/>
              <a:t>- Submission to @</a:t>
            </a:r>
            <a:r>
              <a:rPr lang="en-US" dirty="0" err="1"/>
              <a:t>black_at_usc</a:t>
            </a:r>
            <a:r>
              <a:rPr lang="en-US" dirty="0"/>
              <a:t> from the class of 2024</a:t>
            </a:r>
          </a:p>
        </p:txBody>
      </p:sp>
      <p:sp>
        <p:nvSpPr>
          <p:cNvPr id="13" name="TextBox 12">
            <a:extLst>
              <a:ext uri="{FF2B5EF4-FFF2-40B4-BE49-F238E27FC236}">
                <a16:creationId xmlns:a16="http://schemas.microsoft.com/office/drawing/2014/main" id="{40EFBE82-49ED-B647-B5D0-015893248835}"/>
              </a:ext>
            </a:extLst>
          </p:cNvPr>
          <p:cNvSpPr txBox="1"/>
          <p:nvPr/>
        </p:nvSpPr>
        <p:spPr>
          <a:xfrm>
            <a:off x="8495257" y="1629818"/>
            <a:ext cx="2601533" cy="1508105"/>
          </a:xfrm>
          <a:prstGeom prst="rect">
            <a:avLst/>
          </a:prstGeom>
          <a:noFill/>
        </p:spPr>
        <p:txBody>
          <a:bodyPr wrap="square" rtlCol="0">
            <a:spAutoFit/>
          </a:bodyPr>
          <a:lstStyle/>
          <a:p>
            <a:pPr marL="285750" indent="-285750">
              <a:buFont typeface="Arial" panose="020B0604020202020204" pitchFamily="34" charset="0"/>
              <a:buChar char="•"/>
            </a:pPr>
            <a:r>
              <a:rPr lang="en-US" sz="2300" dirty="0">
                <a:latin typeface="Impact" panose="020B0806030902050204" pitchFamily="34" charset="0"/>
              </a:rPr>
              <a:t>Faculty retention</a:t>
            </a:r>
          </a:p>
          <a:p>
            <a:pPr marL="285750" indent="-285750">
              <a:buFont typeface="Arial" panose="020B0604020202020204" pitchFamily="34" charset="0"/>
              <a:buChar char="•"/>
            </a:pPr>
            <a:r>
              <a:rPr lang="en-US" sz="2300" dirty="0">
                <a:latin typeface="Impact" panose="020B0806030902050204" pitchFamily="34" charset="0"/>
              </a:rPr>
              <a:t>Student wellbeing and retention</a:t>
            </a:r>
          </a:p>
        </p:txBody>
      </p:sp>
      <p:graphicFrame>
        <p:nvGraphicFramePr>
          <p:cNvPr id="16" name="Chart 15">
            <a:extLst>
              <a:ext uri="{FF2B5EF4-FFF2-40B4-BE49-F238E27FC236}">
                <a16:creationId xmlns:a16="http://schemas.microsoft.com/office/drawing/2014/main" id="{3D0B7B7D-6743-A14B-98EA-8EE66F269639}"/>
              </a:ext>
            </a:extLst>
          </p:cNvPr>
          <p:cNvGraphicFramePr/>
          <p:nvPr>
            <p:extLst>
              <p:ext uri="{D42A27DB-BD31-4B8C-83A1-F6EECF244321}">
                <p14:modId xmlns:p14="http://schemas.microsoft.com/office/powerpoint/2010/main" val="997214533"/>
              </p:ext>
            </p:extLst>
          </p:nvPr>
        </p:nvGraphicFramePr>
        <p:xfrm>
          <a:off x="563809" y="1221741"/>
          <a:ext cx="8128000" cy="54186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46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id="{F75884C5-A8BF-4981-BD3A-F92474C51A29}"/>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rcRect l="29920" r="17003"/>
          <a:stretch/>
        </p:blipFill>
        <p:spPr>
          <a:xfrm>
            <a:off x="7338646" y="10"/>
            <a:ext cx="4853354" cy="6857990"/>
          </a:xfrm>
          <a:prstGeom prst="rect">
            <a:avLst/>
          </a:prstGeom>
          <a:solidFill>
            <a:schemeClr val="accent1"/>
          </a:solidFill>
          <a:effectLst>
            <a:outerShdw blurRad="50800" dist="50800" dir="5400000" algn="ctr" rotWithShape="0">
              <a:schemeClr val="accent1"/>
            </a:outerShdw>
            <a:reflection endPos="65000" dist="50800" dir="5400000" sy="-100000" algn="bl" rotWithShape="0"/>
          </a:effectLst>
        </p:spPr>
      </p:pic>
      <p:sp>
        <p:nvSpPr>
          <p:cNvPr id="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D982ADD8-05CE-B141-A9C4-BD739572C3AB}"/>
              </a:ext>
            </a:extLst>
          </p:cNvPr>
          <p:cNvSpPr>
            <a:spLocks noGrp="1"/>
          </p:cNvSpPr>
          <p:nvPr>
            <p:ph type="title"/>
          </p:nvPr>
        </p:nvSpPr>
        <p:spPr>
          <a:xfrm>
            <a:off x="765051" y="382385"/>
            <a:ext cx="6015897" cy="1492132"/>
          </a:xfrm>
        </p:spPr>
        <p:txBody>
          <a:bodyPr>
            <a:normAutofit/>
          </a:bodyPr>
          <a:lstStyle/>
          <a:p>
            <a:r>
              <a:rPr lang="en-US" dirty="0"/>
              <a:t>urgency</a:t>
            </a:r>
          </a:p>
        </p:txBody>
      </p:sp>
      <p:sp>
        <p:nvSpPr>
          <p:cNvPr id="11"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7">
            <a:extLst>
              <a:ext uri="{FF2B5EF4-FFF2-40B4-BE49-F238E27FC236}">
                <a16:creationId xmlns:a16="http://schemas.microsoft.com/office/drawing/2014/main" id="{166AEA0E-C6E2-A14B-8F86-BFD842AD968A}"/>
              </a:ext>
            </a:extLst>
          </p:cNvPr>
          <p:cNvSpPr>
            <a:spLocks noGrp="1"/>
          </p:cNvSpPr>
          <p:nvPr>
            <p:ph idx="1"/>
          </p:nvPr>
        </p:nvSpPr>
        <p:spPr>
          <a:xfrm>
            <a:off x="745241" y="5757343"/>
            <a:ext cx="5160911" cy="382385"/>
          </a:xfrm>
        </p:spPr>
        <p:txBody>
          <a:bodyPr>
            <a:normAutofit fontScale="92500" lnSpcReduction="10000"/>
          </a:bodyPr>
          <a:lstStyle/>
          <a:p>
            <a:pPr marL="0" indent="0">
              <a:buNone/>
            </a:pPr>
            <a:r>
              <a:rPr lang="en-US" dirty="0"/>
              <a:t>- USC Office of Research 2018 DEI Plan</a:t>
            </a:r>
          </a:p>
        </p:txBody>
      </p:sp>
      <p:sp>
        <p:nvSpPr>
          <p:cNvPr id="10" name="TextBox 9">
            <a:extLst>
              <a:ext uri="{FF2B5EF4-FFF2-40B4-BE49-F238E27FC236}">
                <a16:creationId xmlns:a16="http://schemas.microsoft.com/office/drawing/2014/main" id="{6FE8BC72-BC2C-224E-8084-B1414EDF199D}"/>
              </a:ext>
            </a:extLst>
          </p:cNvPr>
          <p:cNvSpPr txBox="1"/>
          <p:nvPr/>
        </p:nvSpPr>
        <p:spPr>
          <a:xfrm>
            <a:off x="8495257" y="1629818"/>
            <a:ext cx="2601533" cy="2569934"/>
          </a:xfrm>
          <a:prstGeom prst="rect">
            <a:avLst/>
          </a:prstGeom>
          <a:noFill/>
        </p:spPr>
        <p:txBody>
          <a:bodyPr wrap="square" rtlCol="0">
            <a:spAutoFit/>
          </a:bodyPr>
          <a:lstStyle/>
          <a:p>
            <a:pPr marL="285750" indent="-285750">
              <a:buFont typeface="Arial" panose="020B0604020202020204" pitchFamily="34" charset="0"/>
              <a:buChar char="•"/>
            </a:pPr>
            <a:r>
              <a:rPr lang="en-US" sz="2300" dirty="0">
                <a:latin typeface="Impact" panose="020B0806030902050204" pitchFamily="34" charset="0"/>
              </a:rPr>
              <a:t>Faculty retention</a:t>
            </a:r>
          </a:p>
          <a:p>
            <a:pPr marL="285750" indent="-285750">
              <a:buFont typeface="Arial" panose="020B0604020202020204" pitchFamily="34" charset="0"/>
              <a:buChar char="•"/>
            </a:pPr>
            <a:r>
              <a:rPr lang="en-US" sz="2300" dirty="0">
                <a:latin typeface="Impact" panose="020B0806030902050204" pitchFamily="34" charset="0"/>
              </a:rPr>
              <a:t>Student wellbeing and retention</a:t>
            </a:r>
          </a:p>
          <a:p>
            <a:pPr marL="285750" indent="-285750">
              <a:buFont typeface="Arial" panose="020B0604020202020204" pitchFamily="34" charset="0"/>
              <a:buChar char="•"/>
            </a:pPr>
            <a:r>
              <a:rPr lang="en-US" sz="2300" dirty="0">
                <a:latin typeface="Impact" panose="020B0806030902050204" pitchFamily="34" charset="0"/>
              </a:rPr>
              <a:t>Institutional integrity</a:t>
            </a:r>
          </a:p>
          <a:p>
            <a:pPr marL="285750" indent="-285750">
              <a:buFont typeface="Arial" panose="020B0604020202020204" pitchFamily="34" charset="0"/>
              <a:buChar char="•"/>
            </a:pPr>
            <a:endParaRPr lang="en-US" sz="2300" dirty="0">
              <a:latin typeface="Impact" panose="020B0806030902050204" pitchFamily="34" charset="0"/>
            </a:endParaRPr>
          </a:p>
        </p:txBody>
      </p:sp>
      <p:pic>
        <p:nvPicPr>
          <p:cNvPr id="7" name="Picture 6" descr="Graphical user interface, text, application&#10;&#10;Description automatically generated">
            <a:extLst>
              <a:ext uri="{FF2B5EF4-FFF2-40B4-BE49-F238E27FC236}">
                <a16:creationId xmlns:a16="http://schemas.microsoft.com/office/drawing/2014/main" id="{E7963C0B-FC7D-394B-BDB1-A96E0375641E}"/>
              </a:ext>
            </a:extLst>
          </p:cNvPr>
          <p:cNvPicPr>
            <a:picLocks noChangeAspect="1"/>
          </p:cNvPicPr>
          <p:nvPr/>
        </p:nvPicPr>
        <p:blipFill>
          <a:blip r:embed="rId5"/>
          <a:stretch>
            <a:fillRect/>
          </a:stretch>
        </p:blipFill>
        <p:spPr>
          <a:xfrm>
            <a:off x="891943" y="1629818"/>
            <a:ext cx="5762112" cy="3838369"/>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7FAA5D5F-5072-7C43-9CF2-1C1E78BDBF79}"/>
              </a:ext>
            </a:extLst>
          </p:cNvPr>
          <p:cNvPicPr>
            <a:picLocks noChangeAspect="1"/>
          </p:cNvPicPr>
          <p:nvPr/>
        </p:nvPicPr>
        <p:blipFill>
          <a:blip r:embed="rId6"/>
          <a:stretch>
            <a:fillRect/>
          </a:stretch>
        </p:blipFill>
        <p:spPr>
          <a:xfrm>
            <a:off x="4706201" y="1201592"/>
            <a:ext cx="7095179" cy="4694820"/>
          </a:xfrm>
          <a:prstGeom prst="rect">
            <a:avLst/>
          </a:prstGeom>
        </p:spPr>
      </p:pic>
      <p:sp>
        <p:nvSpPr>
          <p:cNvPr id="12" name="Content Placeholder 7">
            <a:extLst>
              <a:ext uri="{FF2B5EF4-FFF2-40B4-BE49-F238E27FC236}">
                <a16:creationId xmlns:a16="http://schemas.microsoft.com/office/drawing/2014/main" id="{781243B3-8B98-A84F-9F45-85FECA240A89}"/>
              </a:ext>
            </a:extLst>
          </p:cNvPr>
          <p:cNvSpPr txBox="1">
            <a:spLocks/>
          </p:cNvSpPr>
          <p:nvPr/>
        </p:nvSpPr>
        <p:spPr>
          <a:xfrm>
            <a:off x="5935879" y="5873346"/>
            <a:ext cx="5160911" cy="38238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2020 REDI Report</a:t>
            </a:r>
          </a:p>
        </p:txBody>
      </p:sp>
      <p:sp>
        <p:nvSpPr>
          <p:cNvPr id="14" name="Left Arrow 13">
            <a:extLst>
              <a:ext uri="{FF2B5EF4-FFF2-40B4-BE49-F238E27FC236}">
                <a16:creationId xmlns:a16="http://schemas.microsoft.com/office/drawing/2014/main" id="{3DDC0FD8-0DD2-8F45-A42F-64AABAD1A3FE}"/>
              </a:ext>
            </a:extLst>
          </p:cNvPr>
          <p:cNvSpPr/>
          <p:nvPr/>
        </p:nvSpPr>
        <p:spPr>
          <a:xfrm>
            <a:off x="3799906" y="1629818"/>
            <a:ext cx="2043682" cy="3780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a:extLst>
              <a:ext uri="{FF2B5EF4-FFF2-40B4-BE49-F238E27FC236}">
                <a16:creationId xmlns:a16="http://schemas.microsoft.com/office/drawing/2014/main" id="{A82BC699-F945-8742-9C00-DC91ADCED645}"/>
              </a:ext>
            </a:extLst>
          </p:cNvPr>
          <p:cNvSpPr/>
          <p:nvPr/>
        </p:nvSpPr>
        <p:spPr>
          <a:xfrm rot="21052693">
            <a:off x="4315581" y="3482332"/>
            <a:ext cx="2043682" cy="3780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a:extLst>
              <a:ext uri="{FF2B5EF4-FFF2-40B4-BE49-F238E27FC236}">
                <a16:creationId xmlns:a16="http://schemas.microsoft.com/office/drawing/2014/main" id="{9FEA4AFD-D92B-7142-B02A-24EB0D60C1D4}"/>
              </a:ext>
            </a:extLst>
          </p:cNvPr>
          <p:cNvSpPr/>
          <p:nvPr/>
        </p:nvSpPr>
        <p:spPr>
          <a:xfrm rot="19015154">
            <a:off x="4054100" y="2276804"/>
            <a:ext cx="2043682" cy="3780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a:extLst>
              <a:ext uri="{FF2B5EF4-FFF2-40B4-BE49-F238E27FC236}">
                <a16:creationId xmlns:a16="http://schemas.microsoft.com/office/drawing/2014/main" id="{82822BB6-8308-0040-84ED-3532BCE468CB}"/>
              </a:ext>
            </a:extLst>
          </p:cNvPr>
          <p:cNvSpPr/>
          <p:nvPr/>
        </p:nvSpPr>
        <p:spPr>
          <a:xfrm rot="2420254">
            <a:off x="2280878" y="4087873"/>
            <a:ext cx="4201326" cy="3780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343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animBg="1"/>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EC33D-44EA-5147-AA13-4AD97D5D9C5A}"/>
              </a:ext>
            </a:extLst>
          </p:cNvPr>
          <p:cNvSpPr>
            <a:spLocks noGrp="1"/>
          </p:cNvSpPr>
          <p:nvPr>
            <p:ph type="title"/>
          </p:nvPr>
        </p:nvSpPr>
        <p:spPr/>
        <p:txBody>
          <a:bodyPr/>
          <a:lstStyle/>
          <a:p>
            <a:r>
              <a:rPr lang="en-US" dirty="0"/>
              <a:t>What are your concerns?</a:t>
            </a:r>
          </a:p>
        </p:txBody>
      </p:sp>
      <p:sp>
        <p:nvSpPr>
          <p:cNvPr id="7" name="Content Placeholder 6">
            <a:extLst>
              <a:ext uri="{FF2B5EF4-FFF2-40B4-BE49-F238E27FC236}">
                <a16:creationId xmlns:a16="http://schemas.microsoft.com/office/drawing/2014/main" id="{F009F0D9-AA26-BE47-95D6-61A548D6440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986774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9" name="Rectangle 8">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8A25BF79-9ED2-4290-8C48-1AB107B67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EF3411-CAE0-AA41-B344-3235367BB5E6}"/>
              </a:ext>
            </a:extLst>
          </p:cNvPr>
          <p:cNvSpPr>
            <a:spLocks noGrp="1"/>
          </p:cNvSpPr>
          <p:nvPr>
            <p:ph type="title"/>
          </p:nvPr>
        </p:nvSpPr>
        <p:spPr>
          <a:xfrm>
            <a:off x="5122943" y="1068755"/>
            <a:ext cx="6273998" cy="4720490"/>
          </a:xfrm>
        </p:spPr>
        <p:txBody>
          <a:bodyPr vert="horz" lIns="91440" tIns="45720" rIns="91440" bIns="45720" rtlCol="0" anchor="ctr">
            <a:normAutofit/>
          </a:bodyPr>
          <a:lstStyle/>
          <a:p>
            <a:r>
              <a:rPr lang="en-US" sz="6700" spc="800">
                <a:solidFill>
                  <a:schemeClr val="tx1"/>
                </a:solidFill>
              </a:rPr>
              <a:t>A strategy in evolution: where we are today</a:t>
            </a:r>
          </a:p>
        </p:txBody>
      </p:sp>
      <p:sp>
        <p:nvSpPr>
          <p:cNvPr id="13" name="Rectangle 12">
            <a:extLst>
              <a:ext uri="{FF2B5EF4-FFF2-40B4-BE49-F238E27FC236}">
                <a16:creationId xmlns:a16="http://schemas.microsoft.com/office/drawing/2014/main" id="{6159C197-C92F-4EEC-9821-4C2CAABD6D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18D58F-96AE-499D-AB10-312690101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394376317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E395D2-8A94-5F45-99C6-E5E1EA0A8DCC}"/>
              </a:ext>
            </a:extLst>
          </p:cNvPr>
          <p:cNvSpPr>
            <a:spLocks noGrp="1"/>
          </p:cNvSpPr>
          <p:nvPr>
            <p:ph type="title"/>
          </p:nvPr>
        </p:nvSpPr>
        <p:spPr>
          <a:xfrm>
            <a:off x="1251677" y="1078378"/>
            <a:ext cx="2917551" cy="4701244"/>
          </a:xfrm>
        </p:spPr>
        <p:txBody>
          <a:bodyPr anchor="ctr">
            <a:normAutofit/>
          </a:bodyPr>
          <a:lstStyle/>
          <a:p>
            <a:r>
              <a:rPr lang="en-US" sz="3600"/>
              <a:t>goal</a:t>
            </a:r>
          </a:p>
        </p:txBody>
      </p:sp>
      <p:sp>
        <p:nvSpPr>
          <p:cNvPr id="13"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4" name="Content Placeholder 2">
            <a:extLst>
              <a:ext uri="{FF2B5EF4-FFF2-40B4-BE49-F238E27FC236}">
                <a16:creationId xmlns:a16="http://schemas.microsoft.com/office/drawing/2014/main" id="{E782244D-AF3C-6948-9DE9-ACC1E222871B}"/>
              </a:ext>
            </a:extLst>
          </p:cNvPr>
          <p:cNvSpPr>
            <a:spLocks noGrp="1"/>
          </p:cNvSpPr>
          <p:nvPr>
            <p:ph idx="1"/>
          </p:nvPr>
        </p:nvSpPr>
        <p:spPr>
          <a:xfrm>
            <a:off x="5167062" y="1078378"/>
            <a:ext cx="6262938" cy="4701244"/>
          </a:xfrm>
        </p:spPr>
        <p:txBody>
          <a:bodyPr anchor="ctr">
            <a:normAutofit/>
          </a:bodyPr>
          <a:lstStyle/>
          <a:p>
            <a:pPr marL="0" indent="0">
              <a:buNone/>
            </a:pPr>
            <a:endParaRPr lang="en-US" dirty="0"/>
          </a:p>
          <a:p>
            <a:r>
              <a:rPr lang="en-US" dirty="0"/>
              <a:t>By aligning a comprehensive DEI strategy with the goals articulated by the community USC will become a place where all of its communities can succeed and fully contribute to our excellence as one the world’s </a:t>
            </a:r>
            <a:r>
              <a:rPr lang="en-US"/>
              <a:t>leading universities.</a:t>
            </a:r>
            <a:endParaRPr lang="en-US" dirty="0"/>
          </a:p>
          <a:p>
            <a:endParaRPr lang="en-US" dirty="0"/>
          </a:p>
          <a:p>
            <a:r>
              <a:rPr lang="en-US" dirty="0"/>
              <a:t>How?</a:t>
            </a:r>
          </a:p>
          <a:p>
            <a:pPr lvl="1"/>
            <a:r>
              <a:rPr lang="en-US" dirty="0"/>
              <a:t>Innovating and expanding  our DEI capacity</a:t>
            </a:r>
          </a:p>
          <a:p>
            <a:pPr lvl="1"/>
            <a:r>
              <a:rPr lang="en-US" dirty="0"/>
              <a:t>Synergizing our existing strengths</a:t>
            </a:r>
          </a:p>
          <a:p>
            <a:pPr lvl="1"/>
            <a:r>
              <a:rPr lang="en-US" dirty="0"/>
              <a:t>Harnessing new capacities to move forward existing and new collaboratively created DEI goals.</a:t>
            </a:r>
          </a:p>
          <a:p>
            <a:pPr marL="0" indent="0">
              <a:buNone/>
            </a:pPr>
            <a:endParaRPr lang="en-US" dirty="0"/>
          </a:p>
        </p:txBody>
      </p:sp>
    </p:spTree>
    <p:extLst>
      <p:ext uri="{BB962C8B-B14F-4D97-AF65-F5344CB8AC3E}">
        <p14:creationId xmlns:p14="http://schemas.microsoft.com/office/powerpoint/2010/main" val="2762713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970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2313214"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sp>
      <p:sp>
        <p:nvSpPr>
          <p:cNvPr id="2" name="Title 1">
            <a:extLst>
              <a:ext uri="{FF2B5EF4-FFF2-40B4-BE49-F238E27FC236}">
                <a16:creationId xmlns:a16="http://schemas.microsoft.com/office/drawing/2014/main" id="{F6FBC7EE-0177-1148-B880-DE69E7F8360F}"/>
              </a:ext>
            </a:extLst>
          </p:cNvPr>
          <p:cNvSpPr>
            <a:spLocks noGrp="1"/>
          </p:cNvSpPr>
          <p:nvPr>
            <p:ph type="title"/>
          </p:nvPr>
        </p:nvSpPr>
        <p:spPr>
          <a:xfrm>
            <a:off x="1050972" y="2117974"/>
            <a:ext cx="3990455" cy="2398467"/>
          </a:xfrm>
        </p:spPr>
        <p:txBody>
          <a:bodyPr anchor="b">
            <a:normAutofit/>
          </a:bodyPr>
          <a:lstStyle/>
          <a:p>
            <a:r>
              <a:rPr lang="en-US" dirty="0"/>
              <a:t>Short and mid-range strategies</a:t>
            </a:r>
          </a:p>
        </p:txBody>
      </p:sp>
      <p:pic>
        <p:nvPicPr>
          <p:cNvPr id="13" name="Content Placeholder 12" descr="Abacus outline">
            <a:extLst>
              <a:ext uri="{FF2B5EF4-FFF2-40B4-BE49-F238E27FC236}">
                <a16:creationId xmlns:a16="http://schemas.microsoft.com/office/drawing/2014/main" id="{CA80479B-DDD2-B14B-81F0-D8DF9B68EEA4}"/>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543956" y="4114174"/>
            <a:ext cx="844167" cy="844167"/>
          </a:xfrm>
        </p:spPr>
      </p:pic>
      <p:pic>
        <p:nvPicPr>
          <p:cNvPr id="17" name="Graphic 16" descr="Alarm clock outline">
            <a:extLst>
              <a:ext uri="{FF2B5EF4-FFF2-40B4-BE49-F238E27FC236}">
                <a16:creationId xmlns:a16="http://schemas.microsoft.com/office/drawing/2014/main" id="{3718E1AD-C637-A84D-B734-DD07CFCF78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46893" y="4051994"/>
            <a:ext cx="999161" cy="999161"/>
          </a:xfrm>
          <a:prstGeom prst="rect">
            <a:avLst/>
          </a:prstGeom>
        </p:spPr>
      </p:pic>
      <p:pic>
        <p:nvPicPr>
          <p:cNvPr id="19" name="Graphic 18" descr="Apple with solid fill">
            <a:extLst>
              <a:ext uri="{FF2B5EF4-FFF2-40B4-BE49-F238E27FC236}">
                <a16:creationId xmlns:a16="http://schemas.microsoft.com/office/drawing/2014/main" id="{6E895FC2-095B-1647-8018-E29187A6DF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85708" y="4048264"/>
            <a:ext cx="897176" cy="897176"/>
          </a:xfrm>
          <a:prstGeom prst="rect">
            <a:avLst/>
          </a:prstGeom>
        </p:spPr>
      </p:pic>
      <p:pic>
        <p:nvPicPr>
          <p:cNvPr id="21" name="Graphic 20" descr="Arrow circle with solid fill">
            <a:extLst>
              <a:ext uri="{FF2B5EF4-FFF2-40B4-BE49-F238E27FC236}">
                <a16:creationId xmlns:a16="http://schemas.microsoft.com/office/drawing/2014/main" id="{4A3D7AA1-4C85-D649-9E69-5053249FDA7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73134" y="4008926"/>
            <a:ext cx="1094058" cy="1094058"/>
          </a:xfrm>
          <a:prstGeom prst="rect">
            <a:avLst/>
          </a:prstGeom>
        </p:spPr>
      </p:pic>
      <p:pic>
        <p:nvPicPr>
          <p:cNvPr id="23" name="Graphic 22" descr="Artificial Intelligence with solid fill">
            <a:extLst>
              <a:ext uri="{FF2B5EF4-FFF2-40B4-BE49-F238E27FC236}">
                <a16:creationId xmlns:a16="http://schemas.microsoft.com/office/drawing/2014/main" id="{78B52C17-90F9-684C-8A87-0004FF33B5E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69461" y="4051994"/>
            <a:ext cx="916247" cy="916247"/>
          </a:xfrm>
          <a:prstGeom prst="rect">
            <a:avLst/>
          </a:prstGeom>
        </p:spPr>
      </p:pic>
      <p:pic>
        <p:nvPicPr>
          <p:cNvPr id="25" name="Graphic 24" descr="Atom outline">
            <a:extLst>
              <a:ext uri="{FF2B5EF4-FFF2-40B4-BE49-F238E27FC236}">
                <a16:creationId xmlns:a16="http://schemas.microsoft.com/office/drawing/2014/main" id="{83BF3B8A-9588-4C49-951C-31B33336BC7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48067" y="3997271"/>
            <a:ext cx="999161" cy="999161"/>
          </a:xfrm>
          <a:prstGeom prst="rect">
            <a:avLst/>
          </a:prstGeom>
        </p:spPr>
      </p:pic>
      <p:pic>
        <p:nvPicPr>
          <p:cNvPr id="28" name="Graphic 27" descr="Bar graph with upward trend with solid fill">
            <a:extLst>
              <a:ext uri="{FF2B5EF4-FFF2-40B4-BE49-F238E27FC236}">
                <a16:creationId xmlns:a16="http://schemas.microsoft.com/office/drawing/2014/main" id="{5A020BEB-D62D-8F47-900D-8EAE42942BF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219141" y="4036676"/>
            <a:ext cx="999161" cy="999161"/>
          </a:xfrm>
          <a:prstGeom prst="rect">
            <a:avLst/>
          </a:prstGeom>
        </p:spPr>
      </p:pic>
    </p:spTree>
    <p:extLst>
      <p:ext uri="{BB962C8B-B14F-4D97-AF65-F5344CB8AC3E}">
        <p14:creationId xmlns:p14="http://schemas.microsoft.com/office/powerpoint/2010/main" val="266759214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3B3D315-2706-4149-873C-331EDFAFE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1C716-1AD5-C048-8864-AFC4FD5B18F0}"/>
              </a:ext>
            </a:extLst>
          </p:cNvPr>
          <p:cNvSpPr>
            <a:spLocks noGrp="1"/>
          </p:cNvSpPr>
          <p:nvPr>
            <p:ph type="title"/>
          </p:nvPr>
        </p:nvSpPr>
        <p:spPr>
          <a:xfrm>
            <a:off x="1251678" y="949642"/>
            <a:ext cx="4882422" cy="1492132"/>
          </a:xfrm>
        </p:spPr>
        <p:txBody>
          <a:bodyPr>
            <a:normAutofit/>
          </a:bodyPr>
          <a:lstStyle/>
          <a:p>
            <a:r>
              <a:rPr lang="en-US" dirty="0"/>
              <a:t>Enhance our messaging</a:t>
            </a:r>
          </a:p>
        </p:txBody>
      </p:sp>
      <p:sp>
        <p:nvSpPr>
          <p:cNvPr id="22" name="Rectangle 21">
            <a:extLst>
              <a:ext uri="{FF2B5EF4-FFF2-40B4-BE49-F238E27FC236}">
                <a16:creationId xmlns:a16="http://schemas.microsoft.com/office/drawing/2014/main" id="{8D04E398-086D-467C-B390-9F9079FA7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2">
            <a:extLst>
              <a:ext uri="{FF2B5EF4-FFF2-40B4-BE49-F238E27FC236}">
                <a16:creationId xmlns:a16="http://schemas.microsoft.com/office/drawing/2014/main" id="{E49B4833-9EB0-A14F-8FE3-70108FE0B242}"/>
              </a:ext>
            </a:extLst>
          </p:cNvPr>
          <p:cNvSpPr>
            <a:spLocks noGrp="1"/>
          </p:cNvSpPr>
          <p:nvPr>
            <p:ph idx="1"/>
          </p:nvPr>
        </p:nvSpPr>
        <p:spPr>
          <a:xfrm>
            <a:off x="1251678" y="2667000"/>
            <a:ext cx="4964065" cy="3212592"/>
          </a:xfrm>
        </p:spPr>
        <p:txBody>
          <a:bodyPr>
            <a:normAutofit/>
          </a:bodyPr>
          <a:lstStyle/>
          <a:p>
            <a:pPr marL="0" indent="0">
              <a:buNone/>
            </a:pPr>
            <a:r>
              <a:rPr lang="en-US" dirty="0">
                <a:solidFill>
                  <a:schemeClr val="tx1">
                    <a:lumMod val="85000"/>
                    <a:lumOff val="15000"/>
                  </a:schemeClr>
                </a:solidFill>
              </a:rPr>
              <a:t>Diversity Equity and Inclusion are Necessary for Excellence.</a:t>
            </a:r>
          </a:p>
          <a:p>
            <a:pPr marL="0" indent="0">
              <a:buNone/>
            </a:pPr>
            <a:endParaRPr lang="en-US" dirty="0">
              <a:solidFill>
                <a:schemeClr val="tx1">
                  <a:lumMod val="85000"/>
                  <a:lumOff val="15000"/>
                </a:schemeClr>
              </a:solidFill>
            </a:endParaRPr>
          </a:p>
          <a:p>
            <a:pPr lvl="1"/>
            <a:r>
              <a:rPr lang="en-US" dirty="0">
                <a:solidFill>
                  <a:schemeClr val="tx1">
                    <a:lumMod val="85000"/>
                    <a:lumOff val="15000"/>
                  </a:schemeClr>
                </a:solidFill>
              </a:rPr>
              <a:t>Counters false narratives</a:t>
            </a:r>
          </a:p>
          <a:p>
            <a:pPr lvl="1"/>
            <a:r>
              <a:rPr lang="en-US" dirty="0">
                <a:solidFill>
                  <a:schemeClr val="tx1">
                    <a:lumMod val="85000"/>
                    <a:lumOff val="15000"/>
                  </a:schemeClr>
                </a:solidFill>
              </a:rPr>
              <a:t>Leverages existing identity &amp; culture of excellence</a:t>
            </a:r>
          </a:p>
          <a:p>
            <a:pPr lvl="1"/>
            <a:r>
              <a:rPr lang="en-US" dirty="0">
                <a:solidFill>
                  <a:schemeClr val="tx1">
                    <a:lumMod val="85000"/>
                    <a:lumOff val="15000"/>
                  </a:schemeClr>
                </a:solidFill>
              </a:rPr>
              <a:t>Provides a consistent yet adaptable theme across audiences </a:t>
            </a:r>
          </a:p>
          <a:p>
            <a:pPr marL="457200" lvl="1" indent="0">
              <a:buNone/>
            </a:pPr>
            <a:endParaRPr lang="en-US" dirty="0">
              <a:solidFill>
                <a:schemeClr val="tx1">
                  <a:lumMod val="85000"/>
                  <a:lumOff val="15000"/>
                </a:schemeClr>
              </a:solidFill>
            </a:endParaRPr>
          </a:p>
        </p:txBody>
      </p:sp>
      <p:sp>
        <p:nvSpPr>
          <p:cNvPr id="24"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9" name="Graphic 8" descr="Megaphone outline">
            <a:extLst>
              <a:ext uri="{FF2B5EF4-FFF2-40B4-BE49-F238E27FC236}">
                <a16:creationId xmlns:a16="http://schemas.microsoft.com/office/drawing/2014/main" id="{73DE08BA-EF1E-C24A-8C8E-BC8FC6BC22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99260" y="1348935"/>
            <a:ext cx="3217333" cy="3217333"/>
          </a:xfrm>
          <a:prstGeom prst="rect">
            <a:avLst/>
          </a:prstGeom>
        </p:spPr>
      </p:pic>
    </p:spTree>
    <p:extLst>
      <p:ext uri="{BB962C8B-B14F-4D97-AF65-F5344CB8AC3E}">
        <p14:creationId xmlns:p14="http://schemas.microsoft.com/office/powerpoint/2010/main" val="985744233"/>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TotalTime>
  <Words>1049</Words>
  <Application>Microsoft Macintosh PowerPoint</Application>
  <PresentationFormat>Widescreen</PresentationFormat>
  <Paragraphs>138</Paragraphs>
  <Slides>19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Gill Sans MT</vt:lpstr>
      <vt:lpstr>Impact</vt:lpstr>
      <vt:lpstr>Badge</vt:lpstr>
      <vt:lpstr>A vision of</vt:lpstr>
      <vt:lpstr>urgency</vt:lpstr>
      <vt:lpstr>urgency</vt:lpstr>
      <vt:lpstr>urgency</vt:lpstr>
      <vt:lpstr>What are your concerns?</vt:lpstr>
      <vt:lpstr>A strategy in evolution: where we are today</vt:lpstr>
      <vt:lpstr>goal</vt:lpstr>
      <vt:lpstr>Short and mid-range strategies</vt:lpstr>
      <vt:lpstr>Enhance our messaging</vt:lpstr>
      <vt:lpstr>Establish broad communications &amp; support network-  The diversity and inclusion council</vt:lpstr>
      <vt:lpstr>Establish broad communications &amp; support networks-  The Student Diversity Network</vt:lpstr>
      <vt:lpstr>Establish broad communications and support network-ergs</vt:lpstr>
      <vt:lpstr>PowerPoint Presentation</vt:lpstr>
      <vt:lpstr>Building our internal capacity</vt:lpstr>
      <vt:lpstr>Long range strategic planning</vt:lpstr>
      <vt:lpstr>Oid portfolio areas</vt:lpstr>
      <vt:lpstr>Portfolio Areas</vt:lpstr>
      <vt:lpstr>Address high yield aspects of the redi report</vt:lpstr>
      <vt:lpstr>How can we help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vision of</dc:title>
  <dc:creator>Alyssa Tan</dc:creator>
  <cp:lastModifiedBy>Christopher Manning</cp:lastModifiedBy>
  <cp:revision>8</cp:revision>
  <dcterms:created xsi:type="dcterms:W3CDTF">2021-10-19T20:14:16Z</dcterms:created>
  <dcterms:modified xsi:type="dcterms:W3CDTF">2021-11-17T00:18:06Z</dcterms:modified>
</cp:coreProperties>
</file>