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03" r:id="rId2"/>
    <p:sldId id="319" r:id="rId3"/>
    <p:sldId id="287" r:id="rId4"/>
    <p:sldId id="267" r:id="rId5"/>
    <p:sldId id="320" r:id="rId6"/>
    <p:sldId id="330" r:id="rId7"/>
    <p:sldId id="321" r:id="rId8"/>
    <p:sldId id="322" r:id="rId9"/>
    <p:sldId id="323" r:id="rId10"/>
    <p:sldId id="327" r:id="rId11"/>
    <p:sldId id="340" r:id="rId12"/>
    <p:sldId id="333" r:id="rId13"/>
    <p:sldId id="334" r:id="rId14"/>
    <p:sldId id="341" r:id="rId15"/>
    <p:sldId id="343" r:id="rId16"/>
    <p:sldId id="338" r:id="rId17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656" userDrawn="1">
          <p15:clr>
            <a:srgbClr val="A4A3A4"/>
          </p15:clr>
        </p15:guide>
        <p15:guide id="3" pos="9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53585F"/>
    <a:srgbClr val="FFCC00"/>
    <a:srgbClr val="991B1D"/>
    <a:srgbClr val="70BF41"/>
    <a:srgbClr val="174F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594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44" y="52"/>
      </p:cViewPr>
      <p:guideLst>
        <p:guide orient="horz" pos="672"/>
        <p:guide pos="656"/>
        <p:guide pos="9608"/>
      </p:guideLst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9013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0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7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5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3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22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4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6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2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85333" y="1532466"/>
            <a:ext cx="13885335" cy="30988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5333" y="4715933"/>
            <a:ext cx="13885335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1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1" y="-1"/>
            <a:ext cx="16256001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m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92350" y="622299"/>
            <a:ext cx="317500" cy="330201"/>
          </a:xfrm>
          <a:prstGeom prst="rect">
            <a:avLst/>
          </a:prstGeom>
        </p:spPr>
        <p:txBody>
          <a:bodyPr lIns="50800" tIns="50800" rIns="50800" bIns="50800"/>
          <a:lstStyle>
            <a:lvl1pPr defTabSz="54610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4500"/>
              </a:spcBef>
              <a:defRPr sz="3000"/>
            </a:lvl1pPr>
            <a:lvl2pPr marL="931333" indent="-372533">
              <a:spcBef>
                <a:spcPts val="4500"/>
              </a:spcBef>
              <a:defRPr sz="3000"/>
            </a:lvl2pPr>
            <a:lvl3pPr marL="1490133" indent="-372533">
              <a:spcBef>
                <a:spcPts val="4500"/>
              </a:spcBef>
              <a:defRPr sz="3000"/>
            </a:lvl3pPr>
            <a:lvl4pPr marL="2048933" indent="-372533">
              <a:spcBef>
                <a:spcPts val="4500"/>
              </a:spcBef>
              <a:defRPr sz="3000"/>
            </a:lvl4pPr>
            <a:lvl5pPr marL="2607733" indent="-372533">
              <a:spcBef>
                <a:spcPts val="45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126066" y="1185333"/>
            <a:ext cx="14003869" cy="67648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70571" y="8720666"/>
            <a:ext cx="306392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F97AB2-B150-6744-BBC4-585BD90D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3402"/>
            <a:ext cx="16761543" cy="11315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84155" y="-115681"/>
            <a:ext cx="16278041" cy="10860505"/>
          </a:xfrm>
          <a:prstGeom prst="rect">
            <a:avLst/>
          </a:prstGeom>
          <a:solidFill>
            <a:srgbClr val="FFFFFF">
              <a:alpha val="1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44B75-4C5D-DC4A-B8FC-1BDC40A414BE}"/>
              </a:ext>
            </a:extLst>
          </p:cNvPr>
          <p:cNvSpPr/>
          <p:nvPr/>
        </p:nvSpPr>
        <p:spPr>
          <a:xfrm>
            <a:off x="483502" y="105992"/>
            <a:ext cx="15772498" cy="93753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1DC9E-2138-384D-9525-0E5F7F66EF47}"/>
              </a:ext>
            </a:extLst>
          </p:cNvPr>
          <p:cNvSpPr/>
          <p:nvPr/>
        </p:nvSpPr>
        <p:spPr>
          <a:xfrm>
            <a:off x="947039" y="6660378"/>
            <a:ext cx="12583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700">
              <a:defRPr sz="4100" spc="-164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Past, Present and Potential</a:t>
            </a:r>
            <a:endParaRPr lang="en-US" sz="5400" b="1" spc="-150" dirty="0">
              <a:solidFill>
                <a:schemeClr val="bg1"/>
              </a:solidFill>
              <a:latin typeface="Arial" panose="020B0604020202020204" pitchFamily="34" charset="0"/>
              <a:ea typeface="National Book" panose="02000503000000020004" pitchFamily="2" charset="77"/>
              <a:cs typeface="Arial" panose="020B0604020202020204" pitchFamily="34" charset="0"/>
            </a:endParaRPr>
          </a:p>
          <a:p>
            <a:pPr algn="l" defTabSz="12700">
              <a:defRPr sz="4100" spc="-164">
                <a:latin typeface="National-Bold"/>
                <a:ea typeface="National-Bold"/>
                <a:cs typeface="National-Bold"/>
                <a:sym typeface="National-Bold"/>
              </a:defRPr>
            </a:pPr>
            <a:fld id="{170F50D0-B38D-4325-9802-E5324FCF2ACB}" type="datetime4">
              <a:rPr lang="en-US" sz="5400" b="1" spc="-150" smtClean="0">
                <a:solidFill>
                  <a:schemeClr val="bg1"/>
                </a:solidFill>
                <a:latin typeface="Arial" panose="020B0604020202020204" pitchFamily="34" charset="0"/>
                <a:ea typeface="National Book" panose="02000503000000020004" pitchFamily="2" charset="77"/>
                <a:cs typeface="Arial" panose="020B0604020202020204" pitchFamily="34" charset="0"/>
              </a:rPr>
              <a:t>January 14, 2020</a:t>
            </a:fld>
            <a:endParaRPr lang="en-US" sz="5400" b="1" spc="-150" dirty="0">
              <a:solidFill>
                <a:schemeClr val="bg1"/>
              </a:solidFill>
              <a:latin typeface="Arial" panose="020B0604020202020204" pitchFamily="34" charset="0"/>
              <a:ea typeface="National Book" panose="02000503000000020004" pitchFamily="2" charset="7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895" y="2781931"/>
            <a:ext cx="14170773" cy="34282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>
              <a:lnSpc>
                <a:spcPts val="12560"/>
              </a:lnSpc>
            </a:pPr>
            <a:r>
              <a:rPr lang="en-US" sz="11800" b="1" spc="-200" dirty="0">
                <a:solidFill>
                  <a:schemeClr val="bg1"/>
                </a:solidFill>
                <a:latin typeface="Arial" panose="020B0604020202020204" pitchFamily="34" charset="0"/>
                <a:ea typeface="National" panose="02000503000000020004" pitchFamily="2" charset="77"/>
                <a:cs typeface="Arial" panose="020B0604020202020204" pitchFamily="34" charset="0"/>
              </a:rPr>
              <a:t>USC Student </a:t>
            </a:r>
            <a:r>
              <a:rPr kumimoji="0" lang="en-US" sz="11800" b="1" u="none" strike="noStrike" cap="none" spc="-20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National" panose="02000503000000020004" pitchFamily="2" charset="77"/>
                <a:cs typeface="Arial" panose="020B0604020202020204" pitchFamily="34" charset="0"/>
                <a:sym typeface="Helvetica Light"/>
              </a:rPr>
              <a:t>Mental Health Services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D0351-5E29-9442-8338-A453427BC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38699"/>
            <a:ext cx="3940033" cy="8519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9E8A0-02D1-3542-B59C-D3D5E4EF72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5338"/>
      </p:ext>
    </p:extLst>
  </p:cSld>
  <p:clrMapOvr>
    <a:masterClrMapping/>
  </p:clrMapOvr>
  <p:transition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31280" y="341519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113647" y="2819218"/>
            <a:ext cx="1466783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  <a:r>
              <a:rPr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Actions for sustained improvement </a:t>
            </a:r>
            <a:endParaRPr sz="36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Hours Permanently: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Evenings and Weekends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Locations: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Academic, Cultural &amp; Residential satellites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Staffing: ~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18 Therapists &amp; 2 Psychiatrists (1:680*)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Substance Use Disorders Strategy: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Active use = major risk</a:t>
            </a: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Prevention &amp; Education: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Campaign to reduce use</a:t>
            </a:r>
            <a:endParaRPr lang="en-US" sz="3600" b="1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Enforcement: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Address high-risk communities (e.g. Greek)</a:t>
            </a:r>
            <a:endParaRPr lang="en-US" sz="3600" b="1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Develop Partnerships: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Active substance use disorders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08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Student Health, Keck Medicine of USC </a:t>
            </a:r>
          </a:p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Psychiatry, KSOM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BB87D-DD7F-9449-9370-1B4C33F6CC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2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08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Student Health, Keck Medicine of USC </a:t>
            </a:r>
          </a:p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Psychiatry, KSOM</a:t>
            </a:r>
          </a:p>
        </p:txBody>
      </p:sp>
      <p:graphicFrame>
        <p:nvGraphicFramePr>
          <p:cNvPr id="397" name="Object 3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921282"/>
              </p:ext>
            </p:extLst>
          </p:nvPr>
        </p:nvGraphicFramePr>
        <p:xfrm>
          <a:off x="1840610" y="2662387"/>
          <a:ext cx="1301115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Worksheet" r:id="rId5" imgW="13011163" imgH="5264281" progId="Excel.Sheet.12">
                  <p:embed/>
                </p:oleObj>
              </mc:Choice>
              <mc:Fallback>
                <p:oleObj name="Worksheet" r:id="rId5" imgW="13011163" imgH="5264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0610" y="2662387"/>
                        <a:ext cx="13011150" cy="526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" name="Rectangle 397"/>
          <p:cNvSpPr/>
          <p:nvPr/>
        </p:nvSpPr>
        <p:spPr>
          <a:xfrm>
            <a:off x="12971721" y="2662387"/>
            <a:ext cx="1880039" cy="5264150"/>
          </a:xfrm>
          <a:prstGeom prst="rect">
            <a:avLst/>
          </a:prstGeom>
          <a:solidFill>
            <a:srgbClr val="C00000">
              <a:alpha val="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6CA0F-830B-D34D-80B8-87D6368A74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075548" y="2805356"/>
            <a:ext cx="1466783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Current State</a:t>
            </a:r>
            <a:endParaRPr lang="en-US" sz="3600" b="1" spc="-50" dirty="0">
              <a:solidFill>
                <a:srgbClr val="991B1E"/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Opened: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November 19, 2019 with 6 clinicians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Growing: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Adding 12 more clinicians by July 2020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Access: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Addresses major gap in mental health care availability 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Insurance: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Aetna Stud. Health, USC PPO/EPO, limited others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Scope: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Treat ~ half of the students needing long-term care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rgbClr val="991B1E"/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Outpatient Only: No partial hospital, drug detox or rehab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595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dirty="0">
                <a:solidFill>
                  <a:srgbClr val="991B1E"/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Department of Psychiatry Student Practice</a:t>
            </a:r>
            <a:endParaRPr lang="en-US" sz="4600" b="1" spc="-91" dirty="0">
              <a:solidFill>
                <a:srgbClr val="991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7FC36-A005-3E4A-AD7B-D6B365CD12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0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061693" y="2805356"/>
            <a:ext cx="1466783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Long-Term Strategies</a:t>
            </a:r>
            <a:endParaRPr lang="en-US" sz="3600" b="1" spc="-50" dirty="0">
              <a:solidFill>
                <a:srgbClr val="991B1E"/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Insurance Gap: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Requires University underwriting  </a:t>
            </a:r>
            <a:endParaRPr lang="en-US" sz="3600" spc="-50" dirty="0">
              <a:solidFill>
                <a:srgbClr val="991B1E"/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Limitations: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Space and resources set scope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Opportunities for Growth: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Expand hours 50% in current model</a:t>
            </a: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Evenings &amp; Weekends: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Nine more clinicians</a:t>
            </a: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Resources: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Additional underwriting required</a:t>
            </a:r>
          </a:p>
          <a:p>
            <a:pPr marL="1841881" lvl="2" indent="-5715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Additional Populations: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Requires broader approach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595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dirty="0">
                <a:solidFill>
                  <a:srgbClr val="991B1E"/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Department of Psychiatry Student Practice</a:t>
            </a:r>
            <a:endParaRPr lang="en-US" sz="4600" b="1" spc="-91" dirty="0">
              <a:solidFill>
                <a:srgbClr val="991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858D8-4371-2A4F-B3AC-D58C326366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089401" y="2819211"/>
            <a:ext cx="1466783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Faculty Recruitment</a:t>
            </a:r>
          </a:p>
          <a:p>
            <a:pPr marL="974725" lvl="1" indent="-339725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National Shortage of Psychiatrists</a:t>
            </a:r>
          </a:p>
          <a:p>
            <a:pPr marL="974725" lvl="1" indent="-339725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Competitive Landscape for Mental Health Providers</a:t>
            </a:r>
          </a:p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Determine Scope of Change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</a:p>
          <a:p>
            <a:pPr marL="1030288" lvl="1" indent="-39528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Set Priorities</a:t>
            </a:r>
          </a:p>
          <a:p>
            <a:pPr marL="1030288" lvl="1" indent="-39528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Determine Resource Availability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5950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38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Opportunities and Challenges</a:t>
            </a:r>
            <a:endParaRPr lang="en-US" sz="4600" b="1" spc="-91" dirty="0">
              <a:solidFill>
                <a:srgbClr val="991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0F6E5F-6CEB-C147-B289-B2789948F2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8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F97AB2-B150-6744-BBC4-585BD90D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3402"/>
            <a:ext cx="16761543" cy="11315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84155" y="-115681"/>
            <a:ext cx="16278041" cy="10860505"/>
          </a:xfrm>
          <a:prstGeom prst="rect">
            <a:avLst/>
          </a:prstGeom>
          <a:solidFill>
            <a:srgbClr val="FFFFFF">
              <a:alpha val="1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844B75-4C5D-DC4A-B8FC-1BDC40A414BE}"/>
              </a:ext>
            </a:extLst>
          </p:cNvPr>
          <p:cNvSpPr/>
          <p:nvPr/>
        </p:nvSpPr>
        <p:spPr>
          <a:xfrm>
            <a:off x="483502" y="105992"/>
            <a:ext cx="15772498" cy="93753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895" y="3653965"/>
            <a:ext cx="14170773" cy="1684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>
              <a:lnSpc>
                <a:spcPts val="12560"/>
              </a:lnSpc>
            </a:pPr>
            <a:r>
              <a:rPr lang="en-US" sz="11800" b="1" spc="-200" dirty="0">
                <a:solidFill>
                  <a:schemeClr val="bg1"/>
                </a:solidFill>
                <a:latin typeface="Arial" panose="020B0604020202020204" pitchFamily="34" charset="0"/>
                <a:ea typeface="National" panose="02000503000000020004" pitchFamily="2" charset="77"/>
                <a:cs typeface="Arial" panose="020B0604020202020204" pitchFamily="34" charset="0"/>
              </a:rPr>
              <a:t>Thank You</a:t>
            </a:r>
            <a:endParaRPr kumimoji="0" lang="en-US" sz="11800" b="1" u="none" strike="noStrike" cap="none" spc="-20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National" panose="02000503000000020004" pitchFamily="2" charset="77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D0351-5E29-9442-8338-A453427BC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038699"/>
            <a:ext cx="3940033" cy="8519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680B7-6156-AA4F-9DF5-C7FA87CC6F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5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555049" y="2763417"/>
            <a:ext cx="14558799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Ou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treach &amp; Prevention Programs</a:t>
            </a:r>
          </a:p>
          <a:p>
            <a:pPr marL="869950" lvl="1" indent="-4572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“Let’s Talk”: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Conversations with counselors</a:t>
            </a:r>
          </a:p>
          <a:p>
            <a:pPr marL="869950" lvl="1" indent="-4572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“Thriving Thursdays”: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Drop-in activities</a:t>
            </a:r>
          </a:p>
          <a:p>
            <a:pPr marL="869950" lvl="1" indent="-4572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Embedded Counselors: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academic departments</a:t>
            </a:r>
          </a:p>
          <a:p>
            <a:pPr marL="869950" lvl="1" indent="-4572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Community Strategies: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“BeThe1To” Suicide Prevention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Population Surveillance: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Healthy Minds survey drives decisions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Comprehensive Prevention: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ational-Book"/>
                <a:cs typeface="Arial" panose="020B0604020202020204" pitchFamily="34" charset="0"/>
                <a:sym typeface="National-Book"/>
              </a:rPr>
              <a:t>Following Jed Foundation’s National guidelines for population health best practices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1613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Student Health into Keck Medicine</a:t>
            </a:r>
          </a:p>
          <a:p>
            <a:pPr algn="l" defTabSz="508000">
              <a:lnSpc>
                <a:spcPct val="80000"/>
              </a:lnSpc>
              <a:defRPr sz="3800" spc="-76">
                <a:solidFill>
                  <a:srgbClr val="991B1E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Department of Psychiatry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12C14-F042-B649-9BB5-D8744455BD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6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Keck School of Medicine converges the strengths of USC, driving innovation in health and medicine to serve our diverse communities."/>
          <p:cNvSpPr txBox="1">
            <a:spLocks noGrp="1"/>
          </p:cNvSpPr>
          <p:nvPr>
            <p:ph type="body" idx="1"/>
          </p:nvPr>
        </p:nvSpPr>
        <p:spPr>
          <a:xfrm>
            <a:off x="1534899" y="2863843"/>
            <a:ext cx="14545081" cy="4955949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</a:t>
            </a: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nt’s</a:t>
            </a: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health needs, acuity and expectations have dramatically increased over the past two decades.</a:t>
            </a: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endParaRPr lang="en-US" sz="3600" spc="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counseling systems have struggled to keep pace.</a:t>
            </a: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endParaRPr lang="en-US" sz="3600" spc="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 across the Nation are trying to rapidly increase resources for student mental health.</a:t>
            </a: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endParaRPr lang="en-US" sz="3600" spc="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SzTx/>
              <a:buNone/>
              <a:defRPr sz="9000" spc="-360">
                <a:solidFill>
                  <a:srgbClr val="FFFFF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those which have doubled their investment continue to refer students to the community for ongoing care.  </a:t>
            </a:r>
          </a:p>
        </p:txBody>
      </p:sp>
      <p:sp>
        <p:nvSpPr>
          <p:cNvPr id="162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Dean’s Update…">
            <a:extLst>
              <a:ext uri="{FF2B5EF4-FFF2-40B4-BE49-F238E27FC236}">
                <a16:creationId xmlns:a16="http://schemas.microsoft.com/office/drawing/2014/main" id="{EA9FA125-B1FE-9547-91C1-10A6CDF69B92}"/>
              </a:ext>
            </a:extLst>
          </p:cNvPr>
          <p:cNvSpPr txBox="1"/>
          <p:nvPr/>
        </p:nvSpPr>
        <p:spPr>
          <a:xfrm>
            <a:off x="1005681" y="1043781"/>
            <a:ext cx="12297934" cy="11613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Evolution of Student Health </a:t>
            </a:r>
            <a:endParaRPr sz="4000" spc="-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08000">
              <a:lnSpc>
                <a:spcPct val="80000"/>
              </a:lnSpc>
              <a:defRPr sz="3800" spc="-76">
                <a:solidFill>
                  <a:srgbClr val="991B1E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Counseling to Mental Health </a:t>
            </a:r>
            <a:endParaRPr sz="4600" b="1" spc="-91" dirty="0">
              <a:solidFill>
                <a:srgbClr val="991B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C093E-8D00-6448-BEBA-CD744F83D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2296B-19CA-F844-A02C-5409C6C2D3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8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3B525-A4CD-3946-85CD-CFC50646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-3396342"/>
            <a:ext cx="15974265" cy="13463810"/>
          </a:xfrm>
          <a:prstGeom prst="rect">
            <a:avLst/>
          </a:prstGeom>
        </p:spPr>
      </p:pic>
      <p:sp>
        <p:nvSpPr>
          <p:cNvPr id="150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6EDE9-CDB5-EA41-A836-25A57C4887EB}"/>
              </a:ext>
            </a:extLst>
          </p:cNvPr>
          <p:cNvSpPr/>
          <p:nvPr/>
        </p:nvSpPr>
        <p:spPr>
          <a:xfrm>
            <a:off x="483501" y="-115681"/>
            <a:ext cx="15772499" cy="9259681"/>
          </a:xfrm>
          <a:prstGeom prst="rect">
            <a:avLst/>
          </a:prstGeom>
          <a:solidFill>
            <a:srgbClr val="000000">
              <a:alpha val="2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1" name="School Update"/>
          <p:cNvSpPr txBox="1"/>
          <p:nvPr/>
        </p:nvSpPr>
        <p:spPr>
          <a:xfrm>
            <a:off x="984299" y="2912156"/>
            <a:ext cx="15772497" cy="20893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508000">
              <a:lnSpc>
                <a:spcPts val="1256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1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Pre-2017</a:t>
            </a:r>
          </a:p>
          <a:p>
            <a:pPr algn="l" defTabSz="508000">
              <a:lnSpc>
                <a:spcPts val="1256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1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Counseling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E255A-E533-B541-8667-197C6D270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39" y="1043781"/>
            <a:ext cx="2101783" cy="681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202A7-B30E-E948-A753-4CD06045B6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463473" y="2720691"/>
            <a:ext cx="1466783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Center: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Outside/not integrated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with medical system</a:t>
            </a:r>
            <a:endParaRPr sz="3600" spc="-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Culture: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Dealt with student problems not treated 													medical diagnoses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Clinical Care: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majority (80%) for care in community</a:t>
            </a:r>
          </a:p>
          <a:p>
            <a:pPr marL="927100" lvl="1" indent="-5143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~60% of students referred to community after initial consult</a:t>
            </a:r>
          </a:p>
          <a:p>
            <a:pPr marL="927100" lvl="1" indent="-5143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Font typeface="Courier New" panose="02070309020205020404" pitchFamily="49" charset="0"/>
              <a:buChar char="o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~25% received in-house stabilization before community referral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Understaffed: </a:t>
            </a:r>
            <a:r>
              <a:rPr lang="en-US" sz="36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Therapist to student ratio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1:1750 (1:1000 Nat. avg.)</a:t>
            </a:r>
            <a:endParaRPr lang="en-US" sz="3600" b="1" spc="-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Student Life: </a:t>
            </a:r>
            <a:r>
              <a:rPr lang="en-US" sz="36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Many activities unrelated to care </a:t>
            </a:r>
          </a:p>
          <a:p>
            <a:pPr marL="854456" lvl="1" indent="-219075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endParaRPr lang="en-US" sz="4200" spc="-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1613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Student Counseling </a:t>
            </a:r>
          </a:p>
          <a:p>
            <a:pPr algn="l" defTabSz="508000">
              <a:lnSpc>
                <a:spcPct val="80000"/>
              </a:lnSpc>
              <a:defRPr sz="3800" spc="-76">
                <a:solidFill>
                  <a:srgbClr val="991B1E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Pre-2017 at USC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868A7-C825-3846-A12C-F431F12354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3B525-A4CD-3946-85CD-CFC50646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-3396342"/>
            <a:ext cx="15974265" cy="13463810"/>
          </a:xfrm>
          <a:prstGeom prst="rect">
            <a:avLst/>
          </a:prstGeom>
        </p:spPr>
      </p:pic>
      <p:sp>
        <p:nvSpPr>
          <p:cNvPr id="150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6EDE9-CDB5-EA41-A836-25A57C4887EB}"/>
              </a:ext>
            </a:extLst>
          </p:cNvPr>
          <p:cNvSpPr/>
          <p:nvPr/>
        </p:nvSpPr>
        <p:spPr>
          <a:xfrm>
            <a:off x="483501" y="-115681"/>
            <a:ext cx="15772499" cy="9259681"/>
          </a:xfrm>
          <a:prstGeom prst="rect">
            <a:avLst/>
          </a:prstGeom>
          <a:solidFill>
            <a:srgbClr val="000000">
              <a:alpha val="2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1" name="School Update"/>
          <p:cNvSpPr txBox="1"/>
          <p:nvPr/>
        </p:nvSpPr>
        <p:spPr>
          <a:xfrm>
            <a:off x="1119806" y="1704081"/>
            <a:ext cx="15772497" cy="28456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2017- 2019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Student Health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Keck Medicine of USC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Psychiatry 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Counseling &amp; Mental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E255A-E533-B541-8667-197C6D270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39" y="1043781"/>
            <a:ext cx="2101783" cy="681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F1E3B-D74E-BE4C-A754-DBA57DFB97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499634" y="2736081"/>
            <a:ext cx="14558799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Administrative Structure: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Part of Keck Med. &amp; KSOM </a:t>
            </a:r>
            <a:endParaRPr sz="36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Clinical Oversight: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Credentialing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p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eer review, conduct 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Policies &amp; Procedures: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Integrated EMR &amp; administration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Standards for Productivity: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Assigned clinical requirements 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Staffing: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I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ncreased number of FTE by 50%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Clinician Ratio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Increased therapist to student ratio to 1:1000</a:t>
            </a:r>
          </a:p>
          <a:p>
            <a:pPr marL="469900" indent="-46990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Moving Target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National average moved to 1:500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1613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Student Health into Keck Medicine</a:t>
            </a:r>
          </a:p>
          <a:p>
            <a:pPr algn="l" defTabSz="508000">
              <a:lnSpc>
                <a:spcPct val="80000"/>
              </a:lnSpc>
              <a:defRPr sz="3800" spc="-76">
                <a:solidFill>
                  <a:srgbClr val="991B1E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Department of Psychiatry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1B4D9-2EC3-704B-8243-90FDBC94EF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1486041" y="2725690"/>
            <a:ext cx="14506723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Reduced Referral Rate: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Refer ~40% to community after consult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Backgrounds: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n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on-student health perspective</a:t>
            </a:r>
            <a:endParaRPr sz="36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Programs: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Eating disorders, behavioral health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Many Practices: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p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hone screens and referral 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New University Administration: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Empowering positive change</a:t>
            </a:r>
          </a:p>
          <a:p>
            <a:pPr marL="412750" indent="-41275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Renewed Opportunity for Improvement: </a:t>
            </a:r>
            <a:r>
              <a:rPr lang="en-US" sz="36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Short &amp; long term  </a:t>
            </a:r>
            <a:r>
              <a:rPr lang="en-US" sz="3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</a:p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1613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Student Health into Keck Medicine</a:t>
            </a:r>
          </a:p>
          <a:p>
            <a:pPr algn="l" defTabSz="508000">
              <a:lnSpc>
                <a:spcPct val="80000"/>
              </a:lnSpc>
              <a:defRPr sz="3800" spc="-76">
                <a:solidFill>
                  <a:srgbClr val="991B1E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46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Department of Psychiatry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CE27E-C858-7841-8B7C-7296FB8CF6EA}"/>
              </a:ext>
            </a:extLst>
          </p:cNvPr>
          <p:cNvSpPr txBox="1"/>
          <p:nvPr/>
        </p:nvSpPr>
        <p:spPr>
          <a:xfrm>
            <a:off x="1191491" y="2036618"/>
            <a:ext cx="1122218" cy="133003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E2524-DD58-8245-913E-ADA138AD55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5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3B525-A4CD-3946-85CD-CFC50646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-3396342"/>
            <a:ext cx="15974265" cy="13463810"/>
          </a:xfrm>
          <a:prstGeom prst="rect">
            <a:avLst/>
          </a:prstGeom>
        </p:spPr>
      </p:pic>
      <p:sp>
        <p:nvSpPr>
          <p:cNvPr id="150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6EDE9-CDB5-EA41-A836-25A57C4887EB}"/>
              </a:ext>
            </a:extLst>
          </p:cNvPr>
          <p:cNvSpPr/>
          <p:nvPr/>
        </p:nvSpPr>
        <p:spPr>
          <a:xfrm>
            <a:off x="483501" y="-115681"/>
            <a:ext cx="15772499" cy="9259681"/>
          </a:xfrm>
          <a:prstGeom prst="rect">
            <a:avLst/>
          </a:prstGeom>
          <a:solidFill>
            <a:srgbClr val="000000">
              <a:alpha val="25000"/>
            </a:srgb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1" name="School Update"/>
          <p:cNvSpPr txBox="1"/>
          <p:nvPr/>
        </p:nvSpPr>
        <p:spPr>
          <a:xfrm>
            <a:off x="1078239" y="1726385"/>
            <a:ext cx="15772497" cy="28456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Keck Medicine of USC  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Health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Psychiatry </a:t>
            </a:r>
          </a:p>
          <a:p>
            <a:pPr algn="l" defTabSz="508000">
              <a:lnSpc>
                <a:spcPts val="9000"/>
              </a:lnSpc>
              <a:defRPr sz="15000" spc="-600"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8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Mental Health Services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E255A-E533-B541-8667-197C6D270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39" y="1043781"/>
            <a:ext cx="2101783" cy="6814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23062-F28C-1640-8BAC-EE7C80E948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3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22298" y="-115681"/>
            <a:ext cx="505800" cy="9375362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CTSI - Tom Buchanan $5.1M…"/>
          <p:cNvSpPr txBox="1">
            <a:spLocks noGrp="1"/>
          </p:cNvSpPr>
          <p:nvPr>
            <p:ph type="body" idx="1"/>
          </p:nvPr>
        </p:nvSpPr>
        <p:spPr>
          <a:xfrm>
            <a:off x="962984" y="2805359"/>
            <a:ext cx="15716072" cy="5324565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381" indent="0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buNone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Interventions: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underway presently</a:t>
            </a:r>
            <a:endParaRPr sz="36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u="sng" spc="-50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First Contact:</a:t>
            </a:r>
            <a:r>
              <a:rPr lang="en-US" sz="3600" b="1" spc="-50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0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  <a:sym typeface="National-Book"/>
              </a:rPr>
              <a:t>P</a:t>
            </a:r>
            <a:r>
              <a:rPr lang="en-US" sz="3600" spc="-50" dirty="0">
                <a:solidFill>
                  <a:srgbClr val="991B1E"/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hone screens to in-person intakes Jan ‘20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After-hours Operators: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accommodating atmosphere</a:t>
            </a: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Hours: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Adding evenings and weekends (overloads) 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Days: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Added holiday and exam time coverage </a:t>
            </a: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Locations: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offices, in 4 schools and athletics</a:t>
            </a:r>
            <a:endParaRPr lang="en-US" sz="36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National-Book"/>
              <a:cs typeface="Arial" panose="020B0604020202020204" pitchFamily="34" charset="0"/>
              <a:sym typeface="National-Book"/>
            </a:endParaRPr>
          </a:p>
          <a:p>
            <a:pPr marL="1087438" lvl="1" indent="-452438" defTabSz="508000">
              <a:lnSpc>
                <a:spcPct val="125000"/>
              </a:lnSpc>
              <a:spcBef>
                <a:spcPts val="0"/>
              </a:spcBef>
              <a:buClr>
                <a:srgbClr val="991B1E"/>
              </a:buClr>
              <a:buSzPct val="100000"/>
              <a:defRPr sz="5600" spc="-224">
                <a:solidFill>
                  <a:srgbClr val="53585F"/>
                </a:solidFill>
                <a:latin typeface="National-Bold"/>
                <a:ea typeface="National-Bold"/>
                <a:cs typeface="National-Bold"/>
                <a:sym typeface="National-Bold"/>
              </a:defRPr>
            </a:pP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Recruited Volunteers</a:t>
            </a:r>
            <a:r>
              <a:rPr lang="en-US" sz="36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National-Book"/>
                <a:cs typeface="Arial" panose="020B0604020202020204" pitchFamily="34" charset="0"/>
                <a:sym typeface="National-Book"/>
              </a:rPr>
              <a:t>Crisis team from 4 schools and 8 depts.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62AE94-71B5-8C43-A5BC-A372FADCD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718" y="1043781"/>
            <a:ext cx="2101782" cy="681487"/>
          </a:xfrm>
          <a:prstGeom prst="rect">
            <a:avLst/>
          </a:prstGeom>
        </p:spPr>
      </p:pic>
      <p:sp>
        <p:nvSpPr>
          <p:cNvPr id="7" name="Dean’s Update…">
            <a:extLst>
              <a:ext uri="{FF2B5EF4-FFF2-40B4-BE49-F238E27FC236}">
                <a16:creationId xmlns:a16="http://schemas.microsoft.com/office/drawing/2014/main" id="{64B42196-6B22-4541-9005-BAA8FD9EF584}"/>
              </a:ext>
            </a:extLst>
          </p:cNvPr>
          <p:cNvSpPr txBox="1"/>
          <p:nvPr/>
        </p:nvSpPr>
        <p:spPr>
          <a:xfrm>
            <a:off x="1005681" y="1043781"/>
            <a:ext cx="12297934" cy="10874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Student Health, Keck Medicine of USC </a:t>
            </a:r>
          </a:p>
          <a:p>
            <a:pPr algn="l" defTabSz="508000">
              <a:lnSpc>
                <a:spcPct val="80000"/>
              </a:lnSpc>
              <a:defRPr sz="3800" spc="-38">
                <a:solidFill>
                  <a:srgbClr val="53585F"/>
                </a:solidFill>
                <a:latin typeface="National-Book"/>
                <a:ea typeface="National-Book"/>
                <a:cs typeface="National-Book"/>
                <a:sym typeface="National-Book"/>
              </a:defRPr>
            </a:pPr>
            <a:r>
              <a:rPr lang="en-US" sz="4000" b="1" spc="-45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spc="-91" dirty="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Psychiatry, KSOM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FAFB3-125F-E144-8B8A-B001649485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7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663</Words>
  <Application>Microsoft Office PowerPoint</Application>
  <PresentationFormat>Custom</PresentationFormat>
  <Paragraphs>121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Avenir Roman</vt:lpstr>
      <vt:lpstr>Courier New</vt:lpstr>
      <vt:lpstr>Gill Sans Light</vt:lpstr>
      <vt:lpstr>Helvetica</vt:lpstr>
      <vt:lpstr>Helvetica Light</vt:lpstr>
      <vt:lpstr>National</vt:lpstr>
      <vt:lpstr>National Book</vt:lpstr>
      <vt:lpstr>National-Bold</vt:lpstr>
      <vt:lpstr>National-Book</vt:lpstr>
      <vt:lpstr>White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Siegel, Steven</dc:creator>
  <cp:keywords/>
  <dc:description/>
  <cp:lastModifiedBy>Siegel, Steven</cp:lastModifiedBy>
  <cp:revision>207</cp:revision>
  <cp:lastPrinted>2019-09-27T20:49:20Z</cp:lastPrinted>
  <dcterms:modified xsi:type="dcterms:W3CDTF">2020-01-14T18:16:13Z</dcterms:modified>
  <cp:category/>
</cp:coreProperties>
</file>