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80" r:id="rId4"/>
    <p:sldId id="281" r:id="rId5"/>
    <p:sldId id="284" r:id="rId6"/>
    <p:sldId id="257" r:id="rId7"/>
    <p:sldId id="283" r:id="rId8"/>
    <p:sldId id="285" r:id="rId9"/>
    <p:sldId id="278" r:id="rId10"/>
    <p:sldId id="28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1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4"/>
  </p:normalViewPr>
  <p:slideViewPr>
    <p:cSldViewPr>
      <p:cViewPr>
        <p:scale>
          <a:sx n="100" d="100"/>
          <a:sy n="100" d="100"/>
        </p:scale>
        <p:origin x="525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7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Keck Medicine of USC Office of Integrated Risk Management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10/15/2014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3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BC6169-D76F-4EB9-ACAA-3A90360B1FA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404238-CB2D-4884-958E-5D6B8C02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2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4238-CB2D-4884-958E-5D6B8C021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4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36575"/>
            <a:ext cx="3557587" cy="26685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34" y="3329945"/>
            <a:ext cx="7604337" cy="3563621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 txBox="1">
            <a:spLocks noGrp="1" noChangeArrowheads="1"/>
          </p:cNvSpPr>
          <p:nvPr/>
        </p:nvSpPr>
        <p:spPr bwMode="auto">
          <a:xfrm>
            <a:off x="5384387" y="6772170"/>
            <a:ext cx="4118609" cy="35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6" tIns="46102" rIns="92206" bIns="46102" anchor="b"/>
          <a:lstStyle/>
          <a:p>
            <a:pPr algn="r" defTabSz="9172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9473B1-EC2C-4146-8FA2-CCBEAF021C18}" type="slidenum">
              <a:rPr lang="en-US" sz="1200" b="1">
                <a:solidFill>
                  <a:prstClr val="white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pPr algn="r" defTabSz="91724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200" b="1" dirty="0">
              <a:solidFill>
                <a:prstClr val="white"/>
              </a:solidFill>
              <a:latin typeface="Tahom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03238"/>
            <a:ext cx="3657600" cy="27432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532" y="3386088"/>
            <a:ext cx="6977944" cy="3206937"/>
          </a:xfrm>
          <a:noFill/>
          <a:ln/>
        </p:spPr>
        <p:txBody>
          <a:bodyPr lIns="92206" tIns="46102" rIns="92206" bIns="46102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7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14AF-9532-4A97-AB3E-2E57CE1731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3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67000" y="3505200"/>
            <a:ext cx="3810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fld id="{018BCA4C-2A88-4537-8B22-E291B3D057B7}" type="datetimeFigureOut">
              <a:rPr lang="en-US" smtClean="0"/>
              <a:t>2/21/2018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io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Adobe Caslon Pro"/>
                <a:cs typeface="Adobe Caslon Pro"/>
              </a:defRPr>
            </a:lvl1pPr>
            <a:lvl2pPr marL="742950" indent="-28575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Adobe Caslon Pro"/>
                <a:cs typeface="Adobe Caslon Pro"/>
              </a:defRPr>
            </a:lvl2pPr>
            <a:lvl3pPr marL="11430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Adobe Caslon Pro"/>
                <a:cs typeface="Adobe Caslon Pro"/>
              </a:defRPr>
            </a:lvl3pPr>
            <a:lvl4pPr marL="16002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Adobe Caslon Pro"/>
                <a:cs typeface="Adobe Caslon Pro"/>
              </a:defRPr>
            </a:lvl4pPr>
            <a:lvl5pPr marL="20574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Adobe Caslon Pro"/>
                <a:cs typeface="Adobe Caslon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>
          <a:xfrm>
            <a:off x="6553200" y="62287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18BCA4C-2A88-4537-8B22-E291B3D057B7}" type="datetimeFigureOut">
              <a:rPr lang="en-US" smtClean="0"/>
              <a:t>2/21/2018</a:t>
            </a:fld>
            <a:endParaRPr lang="en-US"/>
          </a:p>
        </p:txBody>
      </p:sp>
      <p:pic>
        <p:nvPicPr>
          <p:cNvPr id="10" name="Picture 9" descr="Keck Medicine Lockups white gold PMS_2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11240"/>
            <a:ext cx="1890494" cy="594360"/>
          </a:xfrm>
          <a:prstGeom prst="rect">
            <a:avLst/>
          </a:prstGeom>
        </p:spPr>
      </p:pic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i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/>
                <a:cs typeface="Adobe Caslo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1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Interio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6200" y="1066800"/>
            <a:ext cx="2971800" cy="4800600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790A26"/>
              </a:buClr>
              <a:buSzPct val="85000"/>
              <a:buFont typeface="Arial"/>
              <a:buChar char="•"/>
              <a:defRPr sz="1400" baseline="0">
                <a:solidFill>
                  <a:schemeClr val="bg1"/>
                </a:solidFill>
                <a:latin typeface="Adobe Caslon Pro"/>
                <a:cs typeface="Adobe Caslon Pro"/>
              </a:defRPr>
            </a:lvl1pPr>
            <a:lvl2pPr marL="457200" indent="-171450">
              <a:buClr>
                <a:srgbClr val="790A26"/>
              </a:buClr>
              <a:buSzPct val="85000"/>
              <a:buFont typeface="Arial"/>
              <a:buChar char="•"/>
              <a:defRPr sz="1200" baseline="0">
                <a:solidFill>
                  <a:schemeClr val="bg1"/>
                </a:solidFill>
                <a:latin typeface="Adobe Caslon Pro"/>
                <a:cs typeface="Adobe Caslon Pro"/>
              </a:defRPr>
            </a:lvl2pPr>
            <a:lvl3pPr marL="1143000" indent="-228600">
              <a:buClr>
                <a:srgbClr val="790A26"/>
              </a:buClr>
              <a:buSzPct val="85000"/>
              <a:buFont typeface="Arial"/>
              <a:buChar char="•"/>
              <a:defRPr sz="1800" baseline="0">
                <a:solidFill>
                  <a:schemeClr val="bg1"/>
                </a:solidFill>
                <a:latin typeface="+mn-lt"/>
                <a:cs typeface="Frutiger 55 Roman"/>
              </a:defRPr>
            </a:lvl3pPr>
            <a:lvl4pPr marL="1600200" indent="-228600">
              <a:buClr>
                <a:srgbClr val="790A26"/>
              </a:buClr>
              <a:buSzPct val="85000"/>
              <a:buFont typeface="Arial"/>
              <a:buChar char="•"/>
              <a:defRPr sz="1600" baseline="0">
                <a:solidFill>
                  <a:schemeClr val="bg1"/>
                </a:solidFill>
                <a:latin typeface="+mn-lt"/>
                <a:cs typeface="Frutiger 55 Roman"/>
              </a:defRPr>
            </a:lvl4pPr>
            <a:lvl5pPr marL="2057400" indent="-228600">
              <a:buClr>
                <a:srgbClr val="790A26"/>
              </a:buClr>
              <a:buSzPct val="85000"/>
              <a:buFont typeface="Arial"/>
              <a:buChar char="•"/>
              <a:defRPr sz="1600" baseline="0">
                <a:solidFill>
                  <a:schemeClr val="bg1"/>
                </a:solidFill>
                <a:latin typeface="+mn-lt"/>
                <a:cs typeface="Frutiger 55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200" y="76200"/>
            <a:ext cx="2971800" cy="990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 b="1" i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/>
                <a:cs typeface="Adobe Caslo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>
          <a:xfrm>
            <a:off x="6553200" y="62287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18BCA4C-2A88-4537-8B22-E291B3D057B7}" type="datetimeFigureOut">
              <a:rPr lang="en-US" smtClean="0"/>
              <a:t>2/21/2018</a:t>
            </a:fld>
            <a:endParaRPr lang="en-US"/>
          </a:p>
        </p:txBody>
      </p:sp>
      <p:pic>
        <p:nvPicPr>
          <p:cNvPr id="10" name="Picture 9" descr="Keck Medicine Lockups white gold PMS_2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11240"/>
            <a:ext cx="1890494" cy="5943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39440" y="106680"/>
            <a:ext cx="5760720" cy="5760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Caslo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dobe Caslon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CA4C-2A88-4537-8B22-E291B3D057B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D165BCF-DAB7-4289-A8A8-81FCAE82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2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EAD2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981631"/>
          </a:solidFill>
        </p:spPr>
        <p:txBody>
          <a:bodyPr lIns="86493" tIns="43247" rIns="86493" bIns="43247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lIns="86493" tIns="43247" rIns="86493" bIns="43247"/>
          <a:lstStyle/>
          <a:p>
            <a:fld id="{018BCA4C-2A88-4537-8B22-E291B3D057B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 lIns="86493" tIns="43247" rIns="86493" bIns="43247"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D165BCF-DAB7-4289-A8A8-81FCAE821B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lIns="86493" tIns="43247" rIns="86493" bIns="43247"/>
          <a:lstStyle/>
          <a:p>
            <a:endParaRPr lang="en-US"/>
          </a:p>
        </p:txBody>
      </p:sp>
      <p:pic>
        <p:nvPicPr>
          <p:cNvPr id="10" name="Picture 9" descr="DoctorsofUSC-goldoncard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5867400"/>
            <a:ext cx="10090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23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13" y="0"/>
            <a:ext cx="74517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22238" y="6477000"/>
            <a:ext cx="21336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684FB1-8D35-4ECF-9852-B2D125B6C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12050" y="33220"/>
            <a:ext cx="7448551" cy="32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/>
          <a:lstStyle>
            <a:lvl1pPr algn="l">
              <a:def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idx="1"/>
          </p:nvPr>
        </p:nvSpPr>
        <p:spPr bwMode="auto">
          <a:xfrm>
            <a:off x="276226" y="1023939"/>
            <a:ext cx="8715375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lang="en-US" altLang="en-US" sz="1600" b="1" noProof="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en-US" altLang="en-US" noProof="0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96326" y="6581776"/>
            <a:ext cx="447675" cy="276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9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AB928939-1EF0-4FAD-993F-7E697C6DB4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gular Use Shield_GoldOnTrans.ep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0" y="228600"/>
            <a:ext cx="914400" cy="914400"/>
          </a:xfrm>
          <a:prstGeom prst="rect">
            <a:avLst/>
          </a:prstGeom>
        </p:spPr>
      </p:pic>
      <p:pic>
        <p:nvPicPr>
          <p:cNvPr id="2" name="Picture 1" descr="Keck Medicine Lockups white gold PMS_2lines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11240"/>
            <a:ext cx="189049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5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spc="0">
          <a:solidFill>
            <a:schemeClr val="tx1"/>
          </a:solidFill>
          <a:latin typeface="Adobe Casl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2520" y="1029393"/>
            <a:ext cx="6766560" cy="17526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800" dirty="0" smtClean="0"/>
              <a:t>Keck Medicine Professionalism Program</a:t>
            </a:r>
          </a:p>
          <a:p>
            <a:r>
              <a:rPr lang="en-US" sz="2800" i="1" dirty="0" smtClean="0"/>
              <a:t>A Cornerstone of our Culture of Safety Initiative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219200" y="3048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  <a:p>
            <a:r>
              <a:rPr lang="en-US" sz="1400" dirty="0" smtClean="0"/>
              <a:t>John L Brodhead, MD</a:t>
            </a:r>
          </a:p>
          <a:p>
            <a:r>
              <a:rPr lang="en-US" sz="1400" dirty="0"/>
              <a:t>Associate Professor of Internal Medicine, Keck School of </a:t>
            </a:r>
            <a:r>
              <a:rPr lang="en-US" sz="1400" dirty="0" smtClean="0"/>
              <a:t>Medicine</a:t>
            </a:r>
            <a:endParaRPr lang="en-US" sz="1400" dirty="0" smtClean="0"/>
          </a:p>
          <a:p>
            <a:r>
              <a:rPr lang="en-US" sz="1400" dirty="0" smtClean="0"/>
              <a:t>Chief </a:t>
            </a:r>
            <a:r>
              <a:rPr lang="en-US" sz="1400" dirty="0" smtClean="0"/>
              <a:t>Of </a:t>
            </a:r>
            <a:r>
              <a:rPr lang="en-US" sz="1400" dirty="0" smtClean="0"/>
              <a:t>Staff</a:t>
            </a:r>
          </a:p>
          <a:p>
            <a:r>
              <a:rPr lang="en-US" sz="1400" dirty="0" smtClean="0"/>
              <a:t>Keck </a:t>
            </a:r>
            <a:r>
              <a:rPr lang="en-US" sz="1400" dirty="0" smtClean="0"/>
              <a:t>Hospital of USC and USC Norris Cancer Hospital</a:t>
            </a:r>
          </a:p>
          <a:p>
            <a:endParaRPr lang="en-US" sz="1400" dirty="0" smtClean="0"/>
          </a:p>
          <a:p>
            <a:r>
              <a:rPr lang="en-US" sz="1400" dirty="0" smtClean="0"/>
              <a:t>Tammy Capretta, RN MPH</a:t>
            </a:r>
          </a:p>
          <a:p>
            <a:r>
              <a:rPr lang="en-US" sz="1400" dirty="0" smtClean="0"/>
              <a:t>Chief Integration and Risk Officer, Keck Medicine of USC</a:t>
            </a:r>
          </a:p>
          <a:p>
            <a:r>
              <a:rPr lang="en-US" sz="1400" dirty="0" smtClean="0"/>
              <a:t>Healthcare Compliance Officer</a:t>
            </a:r>
          </a:p>
          <a:p>
            <a:endParaRPr lang="en-US" sz="1400" dirty="0" smtClean="0"/>
          </a:p>
          <a:p>
            <a:r>
              <a:rPr lang="en-US" sz="1400" dirty="0" smtClean="0"/>
              <a:t>February </a:t>
            </a:r>
            <a:r>
              <a:rPr lang="en-US" sz="1400" dirty="0" smtClean="0"/>
              <a:t>21, </a:t>
            </a:r>
            <a:r>
              <a:rPr lang="en-US" sz="1400" dirty="0" smtClean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9361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E0E7E9-0345-40AF-A90F-639E5CD3CE40}"/>
              </a:ext>
            </a:extLst>
          </p:cNvPr>
          <p:cNvSpPr txBox="1"/>
          <p:nvPr/>
        </p:nvSpPr>
        <p:spPr>
          <a:xfrm>
            <a:off x="6805735" y="1934021"/>
            <a:ext cx="2318840" cy="288540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dobe Caslon Pro"/>
              </a:rPr>
              <a:t>Foundational Tactics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dobe Caslon Pro"/>
              </a:rPr>
              <a:t>of the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dobe Caslon Pro"/>
              </a:rPr>
              <a:t>Culture of Safety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dobe Caslon Pro"/>
              </a:rPr>
              <a:t>Initiative  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Adobe Caslon Pro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dobe Caslon Pro"/>
              </a:rPr>
              <a:t>Safety Commitment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dobe Caslon Pro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dobe Caslon Pro"/>
              </a:rPr>
              <a:t>TeamSTEPPS/ Communication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dobe Caslon Pro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dobe Caslon Pro"/>
              </a:rPr>
              <a:t>Care for the Caregiver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dobe Caslon Pro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dobe Caslon Pro"/>
              </a:rPr>
              <a:t>Adverse Event Management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dobe Caslon Pro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dobe Caslon Pro"/>
              </a:rPr>
              <a:t>Keck Professionalism Program</a:t>
            </a:r>
          </a:p>
          <a:p>
            <a:pPr algn="ctr"/>
            <a:endParaRPr lang="en-US" sz="135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216725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Culture of Safety Initiative</a:t>
            </a:r>
            <a:br>
              <a:rPr lang="en-US" sz="2400" dirty="0" smtClean="0"/>
            </a:b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1"/>
            <a:ext cx="7000283" cy="4572000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8519880" y="6552586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10</a:t>
            </a:r>
            <a:endParaRPr lang="en-US" sz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5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4247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Keck Medicine Professionalism Program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85359" y="436113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2014</a:t>
            </a:r>
            <a:endParaRPr lang="en-US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9692" y="4371844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2015</a:t>
            </a:r>
            <a:endParaRPr lang="en-US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9494" y="4354206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2016</a:t>
            </a:r>
            <a:endParaRPr lang="en-US" sz="2800" b="1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5800" y="5181600"/>
            <a:ext cx="8077200" cy="0"/>
          </a:xfrm>
          <a:prstGeom prst="line">
            <a:avLst/>
          </a:prstGeom>
          <a:noFill/>
          <a:ln w="76200" cap="flat" cmpd="sng" algn="ctr">
            <a:solidFill>
              <a:srgbClr val="68001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Oval 17"/>
          <p:cNvSpPr/>
          <p:nvPr/>
        </p:nvSpPr>
        <p:spPr>
          <a:xfrm>
            <a:off x="3615685" y="4926886"/>
            <a:ext cx="440396" cy="44039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7311" y="4919959"/>
            <a:ext cx="440396" cy="44039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429002" y="4975367"/>
            <a:ext cx="304800" cy="206948"/>
          </a:xfrm>
          <a:prstGeom prst="line">
            <a:avLst/>
          </a:prstGeom>
          <a:noFill/>
          <a:ln w="76200" cap="flat" cmpd="sng" algn="ctr">
            <a:solidFill>
              <a:srgbClr val="68001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Straight Connector 20"/>
          <p:cNvCxnSpPr/>
          <p:nvPr/>
        </p:nvCxnSpPr>
        <p:spPr>
          <a:xfrm flipH="1">
            <a:off x="8429002" y="5175965"/>
            <a:ext cx="304800" cy="206948"/>
          </a:xfrm>
          <a:prstGeom prst="line">
            <a:avLst/>
          </a:prstGeom>
          <a:noFill/>
          <a:ln w="76200" cap="flat" cmpd="sng" algn="ctr">
            <a:solidFill>
              <a:srgbClr val="68001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Rectangle 21"/>
          <p:cNvSpPr/>
          <p:nvPr/>
        </p:nvSpPr>
        <p:spPr>
          <a:xfrm>
            <a:off x="1052415" y="4373900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2009</a:t>
            </a:r>
            <a:endParaRPr lang="en-US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90035" y="4939653"/>
            <a:ext cx="440396" cy="44039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15231" y="4919959"/>
            <a:ext cx="440396" cy="44039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4195" y="5449412"/>
            <a:ext cx="131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dobe Caslon Pro"/>
              </a:rPr>
              <a:t>Assessment</a:t>
            </a:r>
            <a:endParaRPr lang="en-US" sz="1600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1290" y="5449412"/>
            <a:ext cx="86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dobe Caslon Pro"/>
              </a:rPr>
              <a:t>Design</a:t>
            </a:r>
            <a:endParaRPr lang="en-US" sz="1600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5054" y="5441350"/>
            <a:ext cx="86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dobe Caslon Pro"/>
              </a:rPr>
              <a:t>Launch</a:t>
            </a:r>
            <a:endParaRPr lang="en-US" sz="1600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698" y="5436315"/>
            <a:ext cx="1271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dobe Caslon Pro"/>
              </a:rPr>
              <a:t>Hospital Acquisitions</a:t>
            </a:r>
            <a:endParaRPr lang="en-US" sz="1600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9" name="Slide Number Placeholder 3"/>
          <p:cNvSpPr txBox="1">
            <a:spLocks noGrp="1"/>
          </p:cNvSpPr>
          <p:nvPr/>
        </p:nvSpPr>
        <p:spPr bwMode="auto">
          <a:xfrm>
            <a:off x="8519880" y="6552586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2</a:t>
            </a:r>
            <a:endParaRPr lang="en-US" sz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61" y="1524140"/>
            <a:ext cx="7920351" cy="24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57175" lvl="1" indent="-257175"/>
            <a:r>
              <a:rPr lang="en-US" sz="1800" dirty="0"/>
              <a:t>The Vanderbilt Program facilitates the delivery of patient and coworker complaints through a peer to peer delivery system and offers the professional the opportunity to </a:t>
            </a:r>
            <a:r>
              <a:rPr lang="en-US" sz="1800" dirty="0" smtClean="0"/>
              <a:t>self-correct</a:t>
            </a:r>
          </a:p>
          <a:p>
            <a:pPr marL="257175" lvl="1" indent="-257175"/>
            <a:endParaRPr lang="en-US" sz="1800" dirty="0"/>
          </a:p>
          <a:p>
            <a:pPr marL="257175" lvl="1" indent="-257175"/>
            <a:r>
              <a:rPr lang="en-US" sz="1800" dirty="0" smtClean="0"/>
              <a:t>A tiered, graduated coaching model provides a progressive pathway to allow the professional to correct a high complaint pattern through the following:</a:t>
            </a:r>
          </a:p>
          <a:p>
            <a:pPr marL="557212" lvl="2" indent="-257175"/>
            <a:r>
              <a:rPr lang="en-US" sz="1600" dirty="0" smtClean="0"/>
              <a:t>Peer to peer coaching</a:t>
            </a:r>
          </a:p>
          <a:p>
            <a:pPr marL="557212" lvl="2" indent="-257175"/>
            <a:r>
              <a:rPr lang="en-US" sz="1600" dirty="0" smtClean="0"/>
              <a:t>Joint action planning</a:t>
            </a:r>
          </a:p>
          <a:p>
            <a:pPr marL="557212" lvl="2" indent="-257175"/>
            <a:r>
              <a:rPr lang="en-US" sz="1600" dirty="0" smtClean="0"/>
              <a:t>Referral to peer review</a:t>
            </a:r>
          </a:p>
          <a:p>
            <a:pPr marL="557212" lvl="2" indent="-257175"/>
            <a:endParaRPr lang="en-US" dirty="0" smtClean="0"/>
          </a:p>
          <a:p>
            <a:pPr marL="257175" lvl="1" indent="-257175"/>
            <a:r>
              <a:rPr lang="en-US" sz="1800" dirty="0"/>
              <a:t>Vanderbilt’s published literature illustrates the positive impact of this program over the costs of professional liability </a:t>
            </a:r>
            <a:r>
              <a:rPr lang="en-US" sz="1800" dirty="0" smtClean="0"/>
              <a:t>costs </a:t>
            </a:r>
          </a:p>
          <a:p>
            <a:pPr marL="257175" lvl="1" indent="-257175"/>
            <a:endParaRPr lang="en-US" sz="1800" dirty="0"/>
          </a:p>
          <a:p>
            <a:pPr marL="257175" lvl="1" indent="-257175"/>
            <a:r>
              <a:rPr lang="en-US" sz="1800" dirty="0" smtClean="0"/>
              <a:t>Academic and Health System Members include: Stanford, the UC System, Yale, Emory, John’s Hopkins, University of Pennsylvania and Loyola</a:t>
            </a:r>
          </a:p>
          <a:p>
            <a:pPr marL="257175" lvl="1" indent="-257175"/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Vanderbilt Center for Patient and Professional Advocacy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519880" y="6552586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/>
              </a:rPr>
              <a:t>3</a:t>
            </a:r>
            <a:endParaRPr lang="en-US" sz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19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5115" y="4656961"/>
            <a:ext cx="30419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Charlotte Ear, Eyes, Nose, Throat Assoc.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Edward Hospital System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Elmhurst Memorial Health Care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prstClr val="black"/>
                </a:solidFill>
                <a:latin typeface="Adobe Caslon Pro"/>
                <a:cs typeface="Arial" charset="0"/>
              </a:rPr>
              <a:t>Geisinger</a:t>
            </a: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 Health System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Hospital Sisters Health System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Mercy STL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prstClr val="black"/>
                </a:solidFill>
                <a:latin typeface="Adobe Caslon Pro"/>
                <a:cs typeface="Arial" charset="0"/>
              </a:rPr>
              <a:t>NorthShore</a:t>
            </a: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 University Health </a:t>
            </a:r>
            <a:r>
              <a:rPr lang="en-US" sz="1100" dirty="0" smtClean="0">
                <a:solidFill>
                  <a:prstClr val="black"/>
                </a:solidFill>
                <a:latin typeface="Adobe Caslon Pro"/>
                <a:cs typeface="Arial" charset="0"/>
              </a:rPr>
              <a:t>System</a:t>
            </a:r>
            <a:endParaRPr lang="en-US" sz="1100" dirty="0">
              <a:solidFill>
                <a:prstClr val="black"/>
              </a:solidFill>
              <a:latin typeface="Adobe Caslon Pro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3708" y="1779250"/>
            <a:ext cx="26623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Cornell University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Columbia University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Emory University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Johns Hopkins University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Johns Hopkins Bayview MC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Loyola University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Lucille Packard Children’s Hospital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Saint Louis University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Stanford University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UCLA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UC San Francisco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UC Davis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UC Irvine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UC San Diego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UC Riverside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University of Illinois, Chicago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University of Iowa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University of Mississippi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University of North Carolina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University of Pennsylvania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University of Southern California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University of Toledo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Vanderbilt University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Wake Forest </a:t>
            </a:r>
            <a:r>
              <a:rPr lang="en-US" sz="1100" dirty="0" smtClean="0">
                <a:solidFill>
                  <a:prstClr val="black"/>
                </a:solidFill>
                <a:latin typeface="Adobe Caslon Pro"/>
                <a:cs typeface="Arial" charset="0"/>
              </a:rPr>
              <a:t>University</a:t>
            </a:r>
            <a:endParaRPr lang="en-US" sz="1100" dirty="0">
              <a:solidFill>
                <a:prstClr val="black"/>
              </a:solidFill>
              <a:latin typeface="Adobe Caslon Pro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9708" y="4747286"/>
            <a:ext cx="2892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prstClr val="black"/>
                </a:solidFill>
                <a:latin typeface="Adobe Caslon Pro"/>
                <a:cs typeface="Arial" charset="0"/>
              </a:rPr>
              <a:t>OrthoCarolina</a:t>
            </a:r>
            <a:endParaRPr lang="en-US" sz="1100" dirty="0">
              <a:solidFill>
                <a:prstClr val="black"/>
              </a:solidFill>
              <a:latin typeface="Adobe Caslon Pro"/>
              <a:cs typeface="Arial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Palo Alto Medical Foundation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Queen’s Medical Center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Rush Medical Center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dobe Caslon Pro"/>
                <a:cs typeface="Arial" charset="0"/>
              </a:rPr>
              <a:t>Sanford </a:t>
            </a:r>
            <a:r>
              <a:rPr lang="en-US" sz="1100" dirty="0" smtClean="0">
                <a:solidFill>
                  <a:prstClr val="black"/>
                </a:solidFill>
                <a:latin typeface="Adobe Caslon Pro"/>
                <a:cs typeface="Arial" charset="0"/>
              </a:rPr>
              <a:t>Health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prstClr val="black"/>
                </a:solidFill>
                <a:latin typeface="Adobe Caslon Pro"/>
                <a:cs typeface="Arial" charset="0"/>
              </a:rPr>
              <a:t>NY Presbyterian </a:t>
            </a:r>
            <a:endParaRPr lang="en-US" sz="1100" dirty="0">
              <a:solidFill>
                <a:prstClr val="black"/>
              </a:solidFill>
              <a:latin typeface="Adobe Caslon Pro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223" y="4365442"/>
            <a:ext cx="5410200" cy="329184"/>
          </a:xfrm>
          <a:prstGeom prst="rect">
            <a:avLst/>
          </a:prstGeom>
          <a:solidFill>
            <a:srgbClr val="750C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23" y="4360757"/>
            <a:ext cx="533740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dobe Caslon Pro"/>
                <a:cs typeface="Arial" charset="0"/>
              </a:rPr>
              <a:t>System, Regional and Medical Practice PARS® Partners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71285" y="1099577"/>
            <a:ext cx="2582694" cy="626810"/>
          </a:xfrm>
          <a:prstGeom prst="rect">
            <a:avLst/>
          </a:prstGeom>
          <a:solidFill>
            <a:srgbClr val="750C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0058" y="1109881"/>
            <a:ext cx="246514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dobe Caslon Pro"/>
                <a:cs typeface="Arial" charset="0"/>
              </a:rPr>
              <a:t>Academic Medical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dobe Caslon Pro"/>
                <a:cs typeface="Arial" charset="0"/>
              </a:rPr>
              <a:t>PARS® Partners</a:t>
            </a:r>
          </a:p>
        </p:txBody>
      </p:sp>
      <p:pic>
        <p:nvPicPr>
          <p:cNvPr id="3" name="Picture 2" descr="H:\Education-Development Team\Slide Library\Maps\CPPA Map-USA_2015 - Updated Jan 2016-BROW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35" y="1371600"/>
            <a:ext cx="4683452" cy="29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Vanderbilt CPPA Partner Sites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282" y="6034522"/>
            <a:ext cx="2978697" cy="74136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50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57503" y="369253"/>
          <a:ext cx="4105932" cy="531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2914254" imgH="3771477" progId="Acrobat.Document.2015">
                  <p:embed/>
                </p:oleObj>
              </mc:Choice>
              <mc:Fallback>
                <p:oleObj name="Acrobat Document" r:id="rId3" imgW="2914254" imgH="3771477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503" y="369253"/>
                        <a:ext cx="4105932" cy="5313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57398" y="369253"/>
          <a:ext cx="4195748" cy="54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5" imgW="2914254" imgH="3771477" progId="Acrobat.Document.2015">
                  <p:embed/>
                </p:oleObj>
              </mc:Choice>
              <mc:Fallback>
                <p:oleObj name="Acrobat Document" r:id="rId5" imgW="2914254" imgH="3771477" progId="Acrobat.Document.20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7398" y="369253"/>
                        <a:ext cx="4195748" cy="5429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519880" y="6552586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/>
              </a:rPr>
              <a:t>5</a:t>
            </a:r>
            <a:endParaRPr lang="en-US" sz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82534" y="22508"/>
            <a:ext cx="8578932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and Launch of Keck Medicine Professionalism Program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78033"/>
            <a:ext cx="4864116" cy="41369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" y="1842541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Caslon Pro"/>
              </a:rPr>
              <a:t>National Experience (~18,000 physicians)</a:t>
            </a:r>
          </a:p>
          <a:p>
            <a:pPr marL="91440" indent="-91440">
              <a:buClr>
                <a:srgbClr val="7A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dobe Caslon Pro"/>
              </a:rPr>
              <a:t>76% of identified providers </a:t>
            </a:r>
            <a:r>
              <a:rPr lang="en-US" sz="1400" b="1" dirty="0" smtClean="0">
                <a:solidFill>
                  <a:schemeClr val="bg1"/>
                </a:solidFill>
                <a:latin typeface="Adobe Caslon Pro"/>
              </a:rPr>
              <a:t>self-correct</a:t>
            </a:r>
            <a:r>
              <a:rPr lang="en-US" sz="1400" dirty="0" smtClean="0">
                <a:solidFill>
                  <a:schemeClr val="bg1"/>
                </a:solidFill>
                <a:latin typeface="Adobe Caslon Pro"/>
              </a:rPr>
              <a:t>; </a:t>
            </a:r>
          </a:p>
          <a:p>
            <a:pPr marL="91440" indent="-91440">
              <a:buClr>
                <a:srgbClr val="7A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dobe Caslon Pro"/>
              </a:rPr>
              <a:t>17% </a:t>
            </a:r>
            <a:r>
              <a:rPr lang="en-US" sz="1400" b="1" dirty="0" smtClean="0">
                <a:solidFill>
                  <a:schemeClr val="bg1"/>
                </a:solidFill>
                <a:latin typeface="Adobe Caslon Pro"/>
              </a:rPr>
              <a:t>escalate to interventions</a:t>
            </a:r>
            <a:r>
              <a:rPr lang="en-US" sz="1400" dirty="0" smtClean="0">
                <a:solidFill>
                  <a:schemeClr val="bg1"/>
                </a:solidFill>
                <a:latin typeface="Adobe Caslon Pro"/>
              </a:rPr>
              <a:t>; and </a:t>
            </a:r>
          </a:p>
          <a:p>
            <a:pPr marL="91440" indent="-91440">
              <a:buClr>
                <a:srgbClr val="7A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dobe Caslon Pro"/>
              </a:rPr>
              <a:t>7% </a:t>
            </a:r>
            <a:r>
              <a:rPr lang="en-US" sz="1400" b="1" dirty="0" smtClean="0">
                <a:solidFill>
                  <a:schemeClr val="bg1"/>
                </a:solidFill>
                <a:latin typeface="Adobe Caslon Pro"/>
              </a:rPr>
              <a:t>Depart</a:t>
            </a:r>
            <a:r>
              <a:rPr lang="en-US" sz="1400" dirty="0" smtClean="0">
                <a:solidFill>
                  <a:schemeClr val="bg1"/>
                </a:solidFill>
                <a:latin typeface="Adobe Caslon Pro"/>
              </a:rPr>
              <a:t> </a:t>
            </a:r>
            <a:endParaRPr lang="en-US" sz="1400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6600" y="5715000"/>
            <a:ext cx="6034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Pichert et al., ABIM Foundation Professionalism Prize,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Journal on Quality and Patient Safety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, 2014.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" y="116383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dobe Caslon Pro"/>
              </a:rPr>
              <a:t>Driving Premise</a:t>
            </a:r>
            <a:r>
              <a:rPr lang="en-US" sz="1600" dirty="0" smtClean="0">
                <a:solidFill>
                  <a:schemeClr val="bg1"/>
                </a:solidFill>
                <a:latin typeface="Adobe Caslon Pro"/>
              </a:rPr>
              <a:t>: Professionals Self-Correct</a:t>
            </a:r>
            <a:endParaRPr lang="en-US" sz="1600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63927" y="1197176"/>
            <a:ext cx="40474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A0000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dobe Caslon Pro"/>
              </a:rPr>
              <a:t>Key Elements:</a:t>
            </a:r>
          </a:p>
          <a:p>
            <a:pPr marL="285750" indent="-285750">
              <a:buClr>
                <a:srgbClr val="7A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dobe Caslon Pro"/>
              </a:rPr>
              <a:t>Statement </a:t>
            </a:r>
            <a:r>
              <a:rPr lang="en-US" sz="1400" dirty="0">
                <a:solidFill>
                  <a:schemeClr val="bg1"/>
                </a:solidFill>
                <a:latin typeface="Adobe Caslon Pro"/>
              </a:rPr>
              <a:t>of Professional Standards</a:t>
            </a:r>
          </a:p>
          <a:p>
            <a:pPr marL="285750" indent="-285750">
              <a:buClr>
                <a:srgbClr val="7A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dobe Caslon Pro"/>
              </a:rPr>
              <a:t>Peer-to-Peer Coaching</a:t>
            </a:r>
          </a:p>
          <a:p>
            <a:pPr marL="285750" indent="-285750">
              <a:buClr>
                <a:srgbClr val="7A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dobe Caslon Pro"/>
              </a:rPr>
              <a:t>Commitment to an intervention </a:t>
            </a:r>
            <a:r>
              <a:rPr lang="en-US" sz="1400" dirty="0" smtClean="0">
                <a:solidFill>
                  <a:schemeClr val="bg1"/>
                </a:solidFill>
                <a:latin typeface="Adobe Caslon Pro"/>
              </a:rPr>
              <a:t>model</a:t>
            </a:r>
          </a:p>
          <a:p>
            <a:pPr>
              <a:buClr>
                <a:srgbClr val="7A0000"/>
              </a:buClr>
            </a:pPr>
            <a:endParaRPr lang="en-US" sz="1600" dirty="0" smtClean="0">
              <a:solidFill>
                <a:schemeClr val="bg1"/>
              </a:solidFill>
              <a:latin typeface="Adobe Caslon Pro"/>
            </a:endParaRPr>
          </a:p>
          <a:p>
            <a:pPr>
              <a:buClr>
                <a:srgbClr val="7A0000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dobe Caslon Pro"/>
              </a:rPr>
              <a:t>Coaching Themes:</a:t>
            </a:r>
            <a:endParaRPr lang="en-US" sz="1600" b="1" dirty="0">
              <a:solidFill>
                <a:schemeClr val="bg1"/>
              </a:solidFill>
              <a:latin typeface="Adobe Caslon Pro"/>
            </a:endParaRPr>
          </a:p>
          <a:p>
            <a:pPr marL="285750" lvl="0" indent="-285750">
              <a:buClr>
                <a:srgbClr val="68001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dobe Caslon Pro"/>
              </a:rPr>
              <a:t>Disrespectful/Unkind Communication </a:t>
            </a:r>
          </a:p>
          <a:p>
            <a:pPr marL="285750" lvl="0" indent="-285750">
              <a:buClr>
                <a:srgbClr val="68001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dobe Caslon Pro"/>
              </a:rPr>
              <a:t>Failure to Comply with Policy and Procedures that might impact the Safety of the Environment</a:t>
            </a:r>
          </a:p>
          <a:p>
            <a:pPr marL="285750" lvl="0" indent="-285750">
              <a:buClr>
                <a:srgbClr val="68001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dobe Caslon Pro"/>
              </a:rPr>
              <a:t>Failure </a:t>
            </a:r>
            <a:r>
              <a:rPr lang="en-US" sz="1100" dirty="0">
                <a:solidFill>
                  <a:schemeClr val="bg1"/>
                </a:solidFill>
                <a:latin typeface="Adobe Caslon Pro"/>
              </a:rPr>
              <a:t>to be Accessible</a:t>
            </a:r>
          </a:p>
          <a:p>
            <a:pPr marL="285750" indent="-285750">
              <a:buClr>
                <a:srgbClr val="7A0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8519880" y="6552586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6</a:t>
            </a:r>
            <a:endParaRPr lang="en-US" sz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028" y="223135"/>
            <a:ext cx="8229600" cy="990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 smtClean="0"/>
              <a:t>Keck Medicine Peer Coaching Team (PCT)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8125" y="1101802"/>
            <a:ext cx="3142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Chair -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Steven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Giannotta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MD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397583"/>
            <a:ext cx="6111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Co-Chairs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-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John Brodhead, MD and Kiran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K.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Dhanireddy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, MD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1660650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/>
                <a:ea typeface="ＭＳ Ｐゴシック" pitchFamily="34" charset="-128"/>
                <a:cs typeface="Arial" charset="0"/>
              </a:rPr>
              <a:t>Physician Coaches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5643287"/>
            <a:ext cx="835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SG</a:t>
            </a:r>
            <a:endParaRPr lang="en-US" sz="1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2771" y="1016821"/>
            <a:ext cx="9144000" cy="195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97591"/>
              </p:ext>
            </p:extLst>
          </p:nvPr>
        </p:nvGraphicFramePr>
        <p:xfrm>
          <a:off x="820167" y="2183052"/>
          <a:ext cx="201168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385898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Tay, Candice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154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Liu, John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55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Robinson, Jehni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366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  <a:ea typeface="+mn-ea"/>
                          <a:cs typeface="+mn-cs"/>
                        </a:rPr>
                        <a:t>Cunningham,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  <a:ea typeface="+mn-ea"/>
                          <a:cs typeface="+mn-cs"/>
                        </a:rPr>
                        <a:t> Mark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Reder, Lindsay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67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Amezcua,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 Liliana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317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Dunn, Matt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318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Matthews, Ray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664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Carey, Joseph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792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Nelson,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 Maria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596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Baron, David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00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Mahli, Harshawn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79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Jennelle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 Richard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696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Kauffman,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 Wayne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443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Israel,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 Jennifer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893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Oakes, Dan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424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Lam, Linda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807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Chang, Eric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1066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28421"/>
              </p:ext>
            </p:extLst>
          </p:nvPr>
        </p:nvGraphicFramePr>
        <p:xfrm>
          <a:off x="2889186" y="2183052"/>
          <a:ext cx="201168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30638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Siegel, Steven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09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Oghalai, John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194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Muderspach, Laila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95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Mosqueda, Laura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258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Grant, Edward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41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Chiu Helena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53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Ahronowitz, Iris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434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Buchanan, Thomas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503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Hallows, Kenneth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480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Hammond, Terese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Karp, Michael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20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Kumar, Santhi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1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Lee, Sang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763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Patel, Vivek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231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Sattler, Fred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357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Song, Jonathan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779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Spicer, Darcy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37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Strum, Earl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13548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98498"/>
              </p:ext>
            </p:extLst>
          </p:nvPr>
        </p:nvGraphicFramePr>
        <p:xfrm>
          <a:off x="5303565" y="2159240"/>
          <a:ext cx="1676400" cy="347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952020200"/>
                    </a:ext>
                  </a:extLst>
                </a:gridCol>
              </a:tblGrid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Urata, Mark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835423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Zhang-Nunes, Sandy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85233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Baker, Craig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081518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Botello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, Tim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21656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Clavijo, Leonardo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325499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Dancz, Christina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840278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DeClerck, Brittney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051987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Fuchs, Gerhard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188003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Grazette, Luanda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491387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Hall, Stephanie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679278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Homeier, Diana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488386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Inaba Kenji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632076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Kokot, Niels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144255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LoPresti, Jonathan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71257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Naritoku, Wesley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679541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Opas, Lawrence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64446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Rajamohan, Anandh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566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Rowe, Vincent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39283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Salazar, Adler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14756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9432"/>
              </p:ext>
            </p:extLst>
          </p:nvPr>
        </p:nvGraphicFramePr>
        <p:xfrm>
          <a:off x="7162800" y="2159240"/>
          <a:ext cx="158340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409">
                  <a:extLst>
                    <a:ext uri="{9D8B030D-6E8A-4147-A177-3AD203B41FA5}">
                      <a16:colId xmlns:a16="http://schemas.microsoft.com/office/drawing/2014/main" val="3841490558"/>
                    </a:ext>
                  </a:extLst>
                </a:gridCol>
              </a:tblGrid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Shavelle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, David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747171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Shoemaker, Erica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45311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Stevanvic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, Milan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32549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Taira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Taku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927044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Takahashi, Stefani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880267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Varner,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Chelsia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49907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Etcheverry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, Josette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228470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Berber, Kevin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919984"/>
                  </a:ext>
                </a:extLst>
              </a:tr>
              <a:tr h="14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Zada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dobe Caslon Pro"/>
                        </a:rPr>
                        <a:t>, Gabriel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dobe Casl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949241"/>
                  </a:ext>
                </a:extLst>
              </a:tr>
            </a:tbl>
          </a:graphicData>
        </a:graphic>
      </p:graphicFrame>
      <p:sp>
        <p:nvSpPr>
          <p:cNvPr id="17" name="Slide Number Placeholder 3"/>
          <p:cNvSpPr txBox="1">
            <a:spLocks noGrp="1"/>
          </p:cNvSpPr>
          <p:nvPr/>
        </p:nvSpPr>
        <p:spPr bwMode="auto">
          <a:xfrm>
            <a:off x="8519880" y="6552586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/>
              </a:rPr>
              <a:t>7</a:t>
            </a:r>
            <a:endParaRPr lang="en-US" sz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3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922629" y="3374624"/>
            <a:ext cx="2802568" cy="1944851"/>
            <a:chOff x="2921888" y="2882585"/>
            <a:chExt cx="3393454" cy="2050193"/>
          </a:xfrm>
        </p:grpSpPr>
        <p:sp>
          <p:nvSpPr>
            <p:cNvPr id="80" name="Arc 79"/>
            <p:cNvSpPr/>
            <p:nvPr/>
          </p:nvSpPr>
          <p:spPr>
            <a:xfrm>
              <a:off x="3033757" y="2882585"/>
              <a:ext cx="3281585" cy="1879279"/>
            </a:xfrm>
            <a:prstGeom prst="arc">
              <a:avLst/>
            </a:prstGeom>
            <a:ln w="31750">
              <a:solidFill>
                <a:srgbClr val="790A26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solidFill>
                  <a:schemeClr val="bg1"/>
                </a:solidFill>
                <a:latin typeface="Adobe Caslon Pro"/>
              </a:endParaRPr>
            </a:p>
          </p:txBody>
        </p:sp>
        <p:sp>
          <p:nvSpPr>
            <p:cNvPr id="81" name="Arc 80"/>
            <p:cNvSpPr/>
            <p:nvPr/>
          </p:nvSpPr>
          <p:spPr>
            <a:xfrm flipH="1">
              <a:off x="2921888" y="2882585"/>
              <a:ext cx="3281585" cy="1879279"/>
            </a:xfrm>
            <a:prstGeom prst="arc">
              <a:avLst/>
            </a:prstGeom>
            <a:ln w="31750">
              <a:solidFill>
                <a:srgbClr val="790A2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solidFill>
                  <a:schemeClr val="bg1"/>
                </a:solidFill>
                <a:latin typeface="Adobe Caslon Pro"/>
              </a:endParaRPr>
            </a:p>
          </p:txBody>
        </p:sp>
        <p:sp>
          <p:nvSpPr>
            <p:cNvPr id="85" name="Arc 84"/>
            <p:cNvSpPr/>
            <p:nvPr/>
          </p:nvSpPr>
          <p:spPr>
            <a:xfrm flipV="1">
              <a:off x="3033757" y="3053499"/>
              <a:ext cx="3281585" cy="1879279"/>
            </a:xfrm>
            <a:prstGeom prst="arc">
              <a:avLst/>
            </a:prstGeom>
            <a:ln w="31750">
              <a:solidFill>
                <a:srgbClr val="790A2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solidFill>
                  <a:schemeClr val="bg1"/>
                </a:solidFill>
                <a:latin typeface="Adobe Caslon Pro"/>
              </a:endParaRPr>
            </a:p>
          </p:txBody>
        </p:sp>
        <p:sp>
          <p:nvSpPr>
            <p:cNvPr id="91" name="Arc 90"/>
            <p:cNvSpPr/>
            <p:nvPr/>
          </p:nvSpPr>
          <p:spPr>
            <a:xfrm flipH="1" flipV="1">
              <a:off x="2921888" y="3053499"/>
              <a:ext cx="3281585" cy="1879279"/>
            </a:xfrm>
            <a:prstGeom prst="arc">
              <a:avLst/>
            </a:prstGeom>
            <a:ln w="31750">
              <a:solidFill>
                <a:srgbClr val="790A26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solidFill>
                  <a:schemeClr val="bg1"/>
                </a:solidFill>
                <a:latin typeface="Adobe Caslon Pro"/>
              </a:endParaRPr>
            </a:p>
          </p:txBody>
        </p:sp>
      </p:grpSp>
      <p:sp>
        <p:nvSpPr>
          <p:cNvPr id="55" name="TextBox 13"/>
          <p:cNvSpPr txBox="1"/>
          <p:nvPr/>
        </p:nvSpPr>
        <p:spPr>
          <a:xfrm>
            <a:off x="3407094" y="2707953"/>
            <a:ext cx="187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69 Peer Coaches trained</a:t>
            </a:r>
          </a:p>
        </p:txBody>
      </p:sp>
      <p:sp>
        <p:nvSpPr>
          <p:cNvPr id="67" name="TextBox 28"/>
          <p:cNvSpPr txBox="1"/>
          <p:nvPr/>
        </p:nvSpPr>
        <p:spPr>
          <a:xfrm>
            <a:off x="614741" y="3533937"/>
            <a:ext cx="1872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32 Program Directors Trained for Resident Expansion</a:t>
            </a:r>
          </a:p>
        </p:txBody>
      </p:sp>
      <p:sp>
        <p:nvSpPr>
          <p:cNvPr id="70" name="TextBox 30"/>
          <p:cNvSpPr txBox="1"/>
          <p:nvPr/>
        </p:nvSpPr>
        <p:spPr>
          <a:xfrm>
            <a:off x="5725197" y="4836022"/>
            <a:ext cx="35586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/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	Level 1: </a:t>
            </a:r>
            <a:r>
              <a:rPr lang="en-US" sz="1400" dirty="0">
                <a:solidFill>
                  <a:schemeClr val="bg1"/>
                </a:solidFill>
                <a:latin typeface="Adobe Caslon Pro"/>
              </a:rPr>
              <a:t>18 Providers identified </a:t>
            </a:r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	</a:t>
            </a:r>
          </a:p>
          <a:p>
            <a:pPr marL="112713" indent="-112713"/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	Level 2:</a:t>
            </a:r>
            <a:r>
              <a:rPr lang="en-US" sz="1400" dirty="0">
                <a:solidFill>
                  <a:schemeClr val="bg1"/>
                </a:solidFill>
                <a:latin typeface="Adobe Caslon Pro"/>
              </a:rPr>
              <a:t> 5 Providers identified</a:t>
            </a:r>
          </a:p>
          <a:p>
            <a:pPr marL="112713" indent="-112713"/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	Level 3: </a:t>
            </a:r>
            <a:r>
              <a:rPr lang="en-US" sz="1400" dirty="0">
                <a:solidFill>
                  <a:schemeClr val="bg1"/>
                </a:solidFill>
                <a:latin typeface="Adobe Caslon Pro"/>
              </a:rPr>
              <a:t>3 Providers identified</a:t>
            </a:r>
          </a:p>
          <a:p>
            <a:pPr marL="112713" indent="-112713"/>
            <a:r>
              <a:rPr lang="en-US" sz="1400" dirty="0">
                <a:solidFill>
                  <a:schemeClr val="bg1"/>
                </a:solidFill>
                <a:latin typeface="Adobe Caslon Pro"/>
              </a:rPr>
              <a:t>	</a:t>
            </a:r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Departed: </a:t>
            </a:r>
            <a:r>
              <a:rPr lang="en-US" sz="1400" dirty="0">
                <a:solidFill>
                  <a:schemeClr val="bg1"/>
                </a:solidFill>
                <a:latin typeface="Adobe Caslon Pro"/>
              </a:rPr>
              <a:t>2 Providers</a:t>
            </a:r>
          </a:p>
          <a:p>
            <a:pPr marL="112713" indent="-112713"/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  </a:t>
            </a:r>
          </a:p>
        </p:txBody>
      </p:sp>
      <p:sp>
        <p:nvSpPr>
          <p:cNvPr id="71" name="TextBox 31"/>
          <p:cNvSpPr txBox="1"/>
          <p:nvPr/>
        </p:nvSpPr>
        <p:spPr>
          <a:xfrm>
            <a:off x="582885" y="4825399"/>
            <a:ext cx="1872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Exploring Expansion into Nursing</a:t>
            </a:r>
          </a:p>
        </p:txBody>
      </p:sp>
      <p:pic>
        <p:nvPicPr>
          <p:cNvPr id="9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551" y="3677813"/>
            <a:ext cx="1327874" cy="1332063"/>
          </a:xfrm>
          <a:prstGeom prst="rect">
            <a:avLst/>
          </a:prstGeom>
        </p:spPr>
      </p:pic>
      <p:sp>
        <p:nvSpPr>
          <p:cNvPr id="33" name="TextBox 85"/>
          <p:cNvSpPr txBox="1"/>
          <p:nvPr/>
        </p:nvSpPr>
        <p:spPr>
          <a:xfrm>
            <a:off x="5943600" y="3718892"/>
            <a:ext cx="2350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dobe Caslon Pro"/>
              </a:rPr>
              <a:t>84 of ~900 Attending Physicians Addressed by Peer Coaches </a:t>
            </a:r>
            <a:br>
              <a:rPr lang="en-US" sz="1400" b="1" dirty="0">
                <a:solidFill>
                  <a:schemeClr val="bg1"/>
                </a:solidFill>
                <a:latin typeface="Adobe Caslon Pro"/>
              </a:rPr>
            </a:br>
            <a:endParaRPr lang="en-US" sz="1400" b="1" dirty="0">
              <a:solidFill>
                <a:schemeClr val="bg1"/>
              </a:solidFill>
              <a:latin typeface="Adobe Caslon Pro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6101174" y="3406416"/>
            <a:ext cx="2133499" cy="1012"/>
          </a:xfrm>
          <a:prstGeom prst="line">
            <a:avLst/>
          </a:prstGeom>
          <a:ln w="190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43600" y="4672999"/>
            <a:ext cx="2794000" cy="41433"/>
          </a:xfrm>
          <a:prstGeom prst="line">
            <a:avLst/>
          </a:prstGeom>
          <a:ln w="190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635"/>
            <a:ext cx="8229600" cy="696206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dobe Caslon Pro"/>
              </a:rPr>
              <a:t>Keck Medicine Professionalism Program: Results to Date</a:t>
            </a:r>
            <a:endParaRPr lang="en-US" sz="2400" dirty="0">
              <a:solidFill>
                <a:schemeClr val="bg1"/>
              </a:solidFill>
              <a:latin typeface="Adobe Caslon Pro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1064841"/>
            <a:ext cx="9144000" cy="195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5874" y="4650176"/>
            <a:ext cx="2608352" cy="13091"/>
          </a:xfrm>
          <a:prstGeom prst="line">
            <a:avLst/>
          </a:prstGeom>
          <a:ln w="19050">
            <a:solidFill>
              <a:srgbClr val="68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429" y="3359165"/>
            <a:ext cx="2397412" cy="9732"/>
          </a:xfrm>
          <a:prstGeom prst="line">
            <a:avLst/>
          </a:prstGeom>
          <a:ln w="19050">
            <a:solidFill>
              <a:srgbClr val="68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408" y="1095425"/>
            <a:ext cx="5867400" cy="98494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350648" y="1647787"/>
            <a:ext cx="19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dobe Caslon Pro"/>
              </a:rPr>
              <a:t>4-Year Journey</a:t>
            </a:r>
          </a:p>
        </p:txBody>
      </p:sp>
      <p:sp>
        <p:nvSpPr>
          <p:cNvPr id="21" name="Slide Number Placeholder 3"/>
          <p:cNvSpPr txBox="1">
            <a:spLocks noGrp="1"/>
          </p:cNvSpPr>
          <p:nvPr/>
        </p:nvSpPr>
        <p:spPr bwMode="auto">
          <a:xfrm>
            <a:off x="8519880" y="6552586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/>
              </a:rPr>
              <a:t>8</a:t>
            </a:r>
            <a:endParaRPr lang="en-US" sz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TextBox 31"/>
          <p:cNvSpPr txBox="1"/>
          <p:nvPr/>
        </p:nvSpPr>
        <p:spPr>
          <a:xfrm>
            <a:off x="7167923" y="6244809"/>
            <a:ext cx="187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Adobe Caslon Pro"/>
              </a:rPr>
              <a:t>As of </a:t>
            </a:r>
            <a:r>
              <a:rPr lang="en-US" sz="1400" b="1" dirty="0" smtClean="0">
                <a:latin typeface="Adobe Caslon Pro"/>
              </a:rPr>
              <a:t>Feb. 2018</a:t>
            </a:r>
            <a:endParaRPr lang="en-US" sz="1400" b="1" dirty="0"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80818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136372"/>
            <a:ext cx="5252936" cy="2652980"/>
          </a:xfrm>
        </p:spPr>
        <p:txBody>
          <a:bodyPr/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086600" y="5554533"/>
            <a:ext cx="16002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50" dirty="0"/>
              <a:t>8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23813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/>
                <a:ea typeface="+mj-ea"/>
                <a:cs typeface="Adobe Caslon Pro"/>
              </a:defRPr>
            </a:lvl1pPr>
          </a:lstStyle>
          <a:p>
            <a:r>
              <a:rPr lang="en-US" sz="2400" dirty="0" smtClean="0"/>
              <a:t>Vanderbilt Center for Patient and Professional Advocacy: Criteria for Cultural Change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524000"/>
            <a:ext cx="6678537" cy="38100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8519880" y="6552586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/>
              </a:rPr>
              <a:t>9</a:t>
            </a:r>
            <a:endParaRPr lang="en-US" sz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Keck Medicin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Keck Medicine Theme</Template>
  <TotalTime>10421</TotalTime>
  <Words>697</Words>
  <Application>Microsoft Office PowerPoint</Application>
  <PresentationFormat>On-screen Show (4:3)</PresentationFormat>
  <Paragraphs>210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Adobe Caslon Pro</vt:lpstr>
      <vt:lpstr>Arial</vt:lpstr>
      <vt:lpstr>Calibri</vt:lpstr>
      <vt:lpstr>Frutiger 55 Roman</vt:lpstr>
      <vt:lpstr>Georgia</vt:lpstr>
      <vt:lpstr>ＭＳ Ｐゴシック</vt:lpstr>
      <vt:lpstr>Palatino Linotype</vt:lpstr>
      <vt:lpstr>Tahoma</vt:lpstr>
      <vt:lpstr>Times New Roman</vt:lpstr>
      <vt:lpstr>Wingdings</vt:lpstr>
      <vt:lpstr>Keck Medicine Theme</vt:lpstr>
      <vt:lpstr>Acrobat Document</vt:lpstr>
      <vt:lpstr>  </vt:lpstr>
      <vt:lpstr>Keck Medicine Professionalism Program</vt:lpstr>
      <vt:lpstr>Vanderbilt Center for Patient and Professional Advocacy</vt:lpstr>
      <vt:lpstr>Vanderbilt CPPA Partner Sites</vt:lpstr>
      <vt:lpstr>PowerPoint Presentation</vt:lpstr>
      <vt:lpstr>Design and Launch of Keck Medicine Professionalism Program</vt:lpstr>
      <vt:lpstr>Keck Medicine Peer Coaching Team (PCT)</vt:lpstr>
      <vt:lpstr>Keck Medicine Professionalism Program: Results to Date</vt:lpstr>
      <vt:lpstr>PowerPoint Presentation</vt:lpstr>
      <vt:lpstr> Culture of Safety Initiative </vt:lpstr>
    </vt:vector>
  </TitlesOfParts>
  <Company>USC Health Science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 Care Professional Profile</dc:title>
  <dc:creator>Poorani, Ryan</dc:creator>
  <cp:lastModifiedBy>Poorani, Ryan</cp:lastModifiedBy>
  <cp:revision>142</cp:revision>
  <cp:lastPrinted>2018-01-31T19:07:53Z</cp:lastPrinted>
  <dcterms:created xsi:type="dcterms:W3CDTF">2014-09-12T23:52:23Z</dcterms:created>
  <dcterms:modified xsi:type="dcterms:W3CDTF">2018-02-21T16:29:50Z</dcterms:modified>
</cp:coreProperties>
</file>